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524"/>
    <p:restoredTop sz="96662"/>
  </p:normalViewPr>
  <p:slideViewPr>
    <p:cSldViewPr>
      <p:cViewPr>
        <p:scale>
          <a:sx n="76" d="100"/>
          <a:sy n="76" d="100"/>
        </p:scale>
        <p:origin x="-1362" y="-72"/>
      </p:cViewPr>
      <p:guideLst>
        <p:guide orient="horz" pos="2158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8C1E5-E2DD-4C19-A6B1-B791C6330D51}" type="datetimeFigureOut">
              <a:rPr lang="ru-RU" smtClean="0"/>
              <a:pPr/>
              <a:t>26.01.2021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7D9B5-2542-47B7-B5ED-853CD14F67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8C1E5-E2DD-4C19-A6B1-B791C6330D51}" type="datetimeFigureOut">
              <a:rPr lang="ru-RU" smtClean="0"/>
              <a:pPr/>
              <a:t>26.01.2021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7D9B5-2542-47B7-B5ED-853CD14F67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8C1E5-E2DD-4C19-A6B1-B791C6330D51}" type="datetimeFigureOut">
              <a:rPr lang="ru-RU" smtClean="0"/>
              <a:pPr/>
              <a:t>26.01.2021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7D9B5-2542-47B7-B5ED-853CD14F67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8C1E5-E2DD-4C19-A6B1-B791C6330D51}" type="datetimeFigureOut">
              <a:rPr lang="ru-RU" smtClean="0"/>
              <a:pPr/>
              <a:t>26.01.2021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7D9B5-2542-47B7-B5ED-853CD14F67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8C1E5-E2DD-4C19-A6B1-B791C6330D51}" type="datetimeFigureOut">
              <a:rPr lang="ru-RU" smtClean="0"/>
              <a:pPr/>
              <a:t>26.01.2021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7D9B5-2542-47B7-B5ED-853CD14F67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8C1E5-E2DD-4C19-A6B1-B791C6330D51}" type="datetimeFigureOut">
              <a:rPr lang="ru-RU" smtClean="0"/>
              <a:pPr/>
              <a:t>26.01.2021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7D9B5-2542-47B7-B5ED-853CD14F67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8C1E5-E2DD-4C19-A6B1-B791C6330D51}" type="datetimeFigureOut">
              <a:rPr lang="ru-RU" smtClean="0"/>
              <a:pPr/>
              <a:t>26.01.2021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7D9B5-2542-47B7-B5ED-853CD14F67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8C1E5-E2DD-4C19-A6B1-B791C6330D51}" type="datetimeFigureOut">
              <a:rPr lang="ru-RU" smtClean="0"/>
              <a:pPr/>
              <a:t>26.01.2021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7D9B5-2542-47B7-B5ED-853CD14F67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8C1E5-E2DD-4C19-A6B1-B791C6330D51}" type="datetimeFigureOut">
              <a:rPr lang="ru-RU" smtClean="0"/>
              <a:pPr/>
              <a:t>26.01.2021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7D9B5-2542-47B7-B5ED-853CD14F67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8C1E5-E2DD-4C19-A6B1-B791C6330D51}" type="datetimeFigureOut">
              <a:rPr lang="ru-RU" smtClean="0"/>
              <a:pPr/>
              <a:t>26.01.2021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7D9B5-2542-47B7-B5ED-853CD14F67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8C1E5-E2DD-4C19-A6B1-B791C6330D51}" type="datetimeFigureOut">
              <a:rPr lang="ru-RU" smtClean="0"/>
              <a:pPr/>
              <a:t>26.01.2021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7D9B5-2542-47B7-B5ED-853CD14F67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40000"/>
                <a:lumOff val="60000"/>
              </a:scheme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C8C1E5-E2DD-4C19-A6B1-B791C6330D51}" type="datetimeFigureOut">
              <a:rPr lang="ru-RU" smtClean="0"/>
              <a:pPr/>
              <a:t>26.01.2021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A7D9B5-2542-47B7-B5ED-853CD14F676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/>
            </a:pPr>
            <a:endParaRPr lang="ru-RU" alt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type="pic" idx="1"/>
          </p:nvPr>
        </p:nvPicPr>
        <p:blipFill rotWithShape="1">
          <a:blip r:embed="rId2"/>
          <a:srcRect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/>
          </a:ln>
          <a:effectLst/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57158" y="428604"/>
            <a:ext cx="7786742" cy="5929354"/>
          </a:xfrm>
        </p:spPr>
        <p:txBody>
          <a:bodyPr>
            <a:normAutofit fontScale="92500" lnSpcReduction="10000"/>
          </a:bodyPr>
          <a:lstStyle/>
          <a:p>
            <a:pPr algn="ctr">
              <a:defRPr/>
            </a:pPr>
            <a:r>
              <a:rPr lang="ru-RU" sz="36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Times New Roman"/>
                <a:cs typeface="Times New Roman"/>
              </a:rPr>
              <a:t>Исследовательско</a:t>
            </a:r>
            <a:r>
              <a:rPr lang="ru-RU" sz="36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Times New Roman"/>
                <a:cs typeface="Times New Roman"/>
              </a:rPr>
              <a:t> – творческий  проект</a:t>
            </a:r>
          </a:p>
          <a:p>
            <a:pPr algn="ctr">
              <a:defRPr/>
            </a:pPr>
            <a:endParaRPr lang="ru-RU" sz="36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40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>
              <a:defRPr/>
            </a:pPr>
            <a:endParaRPr lang="ru-RU" sz="36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40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>
              <a:defRPr/>
            </a:pPr>
            <a:endParaRPr lang="ru-RU" sz="36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40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>
              <a:defRPr/>
            </a:pPr>
            <a:endParaRPr lang="ru-RU" sz="36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40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>
              <a:defRPr/>
            </a:pPr>
            <a:r>
              <a:rPr lang="ru-RU" sz="58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Times New Roman"/>
                <a:cs typeface="Times New Roman"/>
              </a:rPr>
              <a:t>«ВОДА, ВОДИЧКА»</a:t>
            </a:r>
          </a:p>
          <a:p>
            <a:pPr algn="ctr">
              <a:defRPr/>
            </a:pPr>
            <a:endParaRPr lang="ru-RU" sz="58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40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>
              <a:defRPr/>
            </a:pPr>
            <a:endParaRPr lang="ru-RU" sz="36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40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r">
              <a:defRPr/>
            </a:pPr>
            <a:r>
              <a:rPr lang="ru-RU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Times New Roman"/>
                <a:cs typeface="Times New Roman"/>
              </a:rPr>
              <a:t>Группа  </a:t>
            </a:r>
            <a:r>
              <a:rPr lang="ru-RU" sz="24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Times New Roman"/>
                <a:cs typeface="Times New Roman"/>
              </a:rPr>
              <a:t>1 (мл. возраст)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85794"/>
          </a:xfrm>
        </p:spPr>
        <p:txBody>
          <a:bodyPr>
            <a:normAutofit/>
          </a:bodyPr>
          <a:lstStyle/>
          <a:p>
            <a:r>
              <a:rPr lang="ru-RU" sz="2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Коллективная работа  « Капелька»</a:t>
            </a:r>
            <a:endParaRPr lang="ru-RU" sz="2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55468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4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Цели</a:t>
            </a:r>
            <a:r>
              <a:rPr lang="ru-RU" sz="14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3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вызвать радостное настроение от совместного творчества; показать детям, что вода на рисунке изображается голубой или синей краской; учить детей самостоятельно находить способы изображения; развивать тактильную чувствительность, творческое воображение, мелкую моторику, коммуникативные навыки. Воспитывать наблюдательность, доброжелательное отношение к окружающим.</a:t>
            </a:r>
            <a:endParaRPr lang="ru-RU" sz="1300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28794" y="4929198"/>
            <a:ext cx="5486400" cy="1651054"/>
          </a:xfrm>
        </p:spPr>
        <p:txBody>
          <a:bodyPr>
            <a:noAutofit/>
          </a:bodyPr>
          <a:lstStyle/>
          <a:p>
            <a:pPr algn="ctr"/>
            <a:r>
              <a:rPr lang="ru-RU" sz="1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Карта от волшебницы </a:t>
            </a:r>
            <a:r>
              <a:rPr lang="ru-RU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Воды</a:t>
            </a:r>
          </a:p>
          <a:p>
            <a:pPr algn="ctr"/>
            <a:r>
              <a:rPr lang="ru-RU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«Путешествия Капельки», </a:t>
            </a:r>
            <a:endParaRPr lang="ru-RU" sz="18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 которой на доступном для данного возраста уровне отображен круговорот воды в природе.</a:t>
            </a:r>
            <a:endParaRPr lang="ru-RU" sz="1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7232"/>
          </a:xfrm>
        </p:spPr>
        <p:txBody>
          <a:bodyPr>
            <a:normAutofit/>
          </a:bodyPr>
          <a:lstStyle/>
          <a:p>
            <a:r>
              <a:rPr lang="ru-RU" sz="2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ПАСПОРТ ПРОЕКТА</a:t>
            </a:r>
            <a:endParaRPr lang="ru-RU" sz="2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620688"/>
            <a:ext cx="8929718" cy="602302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Тип проекта</a:t>
            </a: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познавательно-поисковый.</a:t>
            </a:r>
          </a:p>
          <a:p>
            <a:pPr>
              <a:buNone/>
            </a:pP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Актуальность</a:t>
            </a:r>
            <a:r>
              <a:rPr lang="ru-RU" sz="1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наше время многие люди живут в городах и потеряли связь с природой. В итоге </a:t>
            </a:r>
            <a:r>
              <a:rPr lang="ru-RU" sz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изменилось поведение</a:t>
            </a:r>
            <a:r>
              <a:rPr lang="ru-RU" sz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Люди стали брать от природы всё, ничего не отдавая ей в замен. Человек не чувствует природы, не контактирует с ней. Поэтому в последнее время возрос интерес к экологии и экологическому воспитанию в образовательных учреждениях</a:t>
            </a:r>
            <a:r>
              <a:rPr lang="ru-RU" sz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В </a:t>
            </a:r>
            <a:r>
              <a:rPr lang="ru-RU" sz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дошкольном детстве закладываются основы личности, в том </a:t>
            </a:r>
            <a:r>
              <a:rPr lang="ru-RU" sz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числе  позитивное отношение </a:t>
            </a:r>
            <a:r>
              <a:rPr lang="ru-RU" sz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 природе, окружающему миру. Детский сад является первым звеном системы непрерывного </a:t>
            </a:r>
            <a:r>
              <a:rPr lang="ru-RU" sz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экологического образования. Одним </a:t>
            </a:r>
            <a:r>
              <a:rPr lang="ru-RU" sz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из первых природных материалов, с которыми дети встречаются в повседневной жизни, являются песок и вода. Наблюдая за играми детей с водой, а также во время умывания, </a:t>
            </a:r>
            <a:r>
              <a:rPr lang="ru-RU" sz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закаливающих </a:t>
            </a:r>
            <a:r>
              <a:rPr lang="ru-RU" sz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процедур, ухаживанием за растениями, мы убедились в актуальности выбранной темы, а именно в необходимости получения знаний и представлений детей о свойствах и значении воды в жизни живых существ и для здоровья людей.</a:t>
            </a:r>
            <a:endParaRPr lang="ru-RU" sz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Участники </a:t>
            </a:r>
            <a:r>
              <a:rPr lang="ru-RU" sz="1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проекта:</a:t>
            </a:r>
            <a:r>
              <a:rPr lang="ru-RU" sz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дети второй младшей группы, их родители, </a:t>
            </a:r>
            <a:r>
              <a:rPr lang="ru-RU" sz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воспитатели: </a:t>
            </a:r>
            <a:r>
              <a:rPr lang="ru-RU" sz="1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Найманова</a:t>
            </a:r>
            <a:r>
              <a:rPr lang="ru-RU" sz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Р. И.; </a:t>
            </a:r>
            <a:r>
              <a:rPr lang="ru-RU" sz="1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Зарипова</a:t>
            </a:r>
            <a:r>
              <a:rPr lang="ru-RU" sz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Л.Ф. </a:t>
            </a:r>
            <a:endParaRPr lang="ru-RU" sz="1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Сроки реализации </a:t>
            </a:r>
            <a:r>
              <a:rPr lang="ru-RU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проекта: : 01.12.2013г. – 01.03.2014г.</a:t>
            </a:r>
          </a:p>
          <a:p>
            <a:pPr>
              <a:buNone/>
            </a:pPr>
            <a:r>
              <a:rPr lang="ru-RU" sz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 проекта:</a:t>
            </a:r>
            <a:endParaRPr lang="ru-RU" sz="1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 Сформировать у детей знания о значении воды в жизни всего живого на земле: вода-источник жизни;</a:t>
            </a:r>
          </a:p>
          <a:p>
            <a:pPr>
              <a:buNone/>
            </a:pPr>
            <a:r>
              <a:rPr lang="ru-RU" sz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Закладывать основы экологической культуры личности, воспитывать бережное отношение к воде, как к важному природному ресурсу</a:t>
            </a:r>
          </a:p>
          <a:p>
            <a:pPr>
              <a:buNone/>
            </a:pPr>
            <a:r>
              <a:rPr lang="ru-RU" sz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3. </a:t>
            </a:r>
            <a:r>
              <a:rPr lang="ru-RU" sz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Продолжать </a:t>
            </a:r>
            <a:r>
              <a:rPr lang="ru-RU" sz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воспитывать интерес у детей к живой природе</a:t>
            </a:r>
            <a:r>
              <a:rPr lang="ru-RU" sz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200" dirty="0">
                <a:solidFill>
                  <a:srgbClr val="FF0000"/>
                </a:solidFill>
              </a:rPr>
              <a:t> </a:t>
            </a:r>
            <a:r>
              <a:rPr lang="ru-RU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Задачи </a:t>
            </a:r>
            <a:r>
              <a:rPr lang="ru-RU" sz="1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проекта:</a:t>
            </a:r>
            <a:endParaRPr lang="ru-RU" sz="1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ru-RU" sz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Подвести детей к пониманию:</a:t>
            </a:r>
          </a:p>
          <a:p>
            <a:r>
              <a:rPr lang="ru-RU" sz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вода может находиться в жидком и твердом состояниях: при замерзании вода превращается в лед, лед в тепле тает (превращается в воду), летом идет дождь, зимой – снег, снег в тепле тает (превращается в воду);</a:t>
            </a:r>
          </a:p>
          <a:p>
            <a:r>
              <a:rPr lang="ru-RU" sz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воде растворяются соль, сахар, гуашь, песок – не растворяется;</a:t>
            </a:r>
          </a:p>
          <a:p>
            <a:r>
              <a:rPr lang="ru-RU" sz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вода прозрачная, без запаха, без вкуса;</a:t>
            </a:r>
          </a:p>
          <a:p>
            <a:r>
              <a:rPr lang="ru-RU" sz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роли воды в жизни человека, растений, животных.</a:t>
            </a:r>
          </a:p>
          <a:p>
            <a:pPr>
              <a:buNone/>
            </a:pPr>
            <a:r>
              <a:rPr lang="ru-RU" sz="1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ru-RU" sz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Закрепить представления детей:</a:t>
            </a:r>
          </a:p>
          <a:p>
            <a:r>
              <a:rPr lang="ru-RU" sz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вода бывает холодная, теплая, горячая;</a:t>
            </a:r>
          </a:p>
          <a:p>
            <a:r>
              <a:rPr lang="ru-RU" sz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вода течет, журчит, разливается, ее можно пить, наливать, переливать.</a:t>
            </a:r>
          </a:p>
          <a:p>
            <a:pPr>
              <a:buNone/>
            </a:pPr>
            <a:r>
              <a:rPr lang="ru-RU" sz="1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ru-RU" sz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Учить детей выполнять простейшие опыты, последовательно выполняя указания педагога.</a:t>
            </a:r>
          </a:p>
          <a:p>
            <a:endParaRPr lang="ru-RU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142900"/>
            <a:ext cx="8229600" cy="1560538"/>
          </a:xfrm>
        </p:spPr>
        <p:txBody>
          <a:bodyPr>
            <a:normAutofit fontScale="90000"/>
          </a:bodyPr>
          <a:lstStyle/>
          <a:p>
            <a:pPr lvl="0">
              <a:defRPr/>
            </a:pPr>
            <a:r>
              <a:rPr lang="ru-RU" sz="2200" i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</a:rPr>
              <a:t/>
            </a:r>
            <a:br>
              <a:rPr lang="ru-RU" sz="2200" i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</a:rPr>
            </a:br>
            <a:r>
              <a:rPr lang="ru-RU" sz="2200" i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</a:rPr>
              <a:t/>
            </a:r>
            <a:br>
              <a:rPr lang="ru-RU" sz="2200" i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</a:rPr>
            </a:br>
            <a:r>
              <a:rPr lang="ru-RU" sz="2200" b="1" i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Times New Roman"/>
                <a:cs typeface="Times New Roman"/>
              </a:rPr>
              <a:t>ФОРМЫ РАБОТЫ С ДЕТЬМИ</a:t>
            </a:r>
            <a:r>
              <a:rPr lang="ru-RU" sz="2200" i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Times New Roman"/>
                <a:cs typeface="Times New Roman"/>
              </a:rPr>
              <a:t>:</a:t>
            </a:r>
            <a:r>
              <a:rPr lang="ru-RU" i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Times New Roman"/>
                <a:cs typeface="Times New Roman"/>
              </a:rPr>
              <a:t/>
            </a:r>
            <a:br>
              <a:rPr lang="ru-RU" i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Times New Roman"/>
                <a:cs typeface="Times New Roman"/>
              </a:rPr>
            </a:br>
            <a:r>
              <a:rPr lang="ru-RU" b="1">
                <a:latin typeface="Times New Roman"/>
                <a:cs typeface="Times New Roman"/>
              </a:rPr>
              <a:t> </a:t>
            </a:r>
            <a:r>
              <a:rPr lang="ru-RU">
                <a:latin typeface="Times New Roman"/>
                <a:cs typeface="Times New Roman"/>
              </a:rPr>
              <a:t/>
            </a:r>
            <a:br>
              <a:rPr lang="ru-RU">
                <a:latin typeface="Times New Roman"/>
                <a:cs typeface="Times New Roman"/>
              </a:rPr>
            </a:br>
            <a:endParaRPr lang="ru-RU">
              <a:latin typeface="Times New Roman"/>
              <a:cs typeface="Times New Roman"/>
            </a:endParaRPr>
          </a:p>
        </p:txBody>
      </p:sp>
      <p:pic>
        <p:nvPicPr>
          <p:cNvPr id="4" name="Содержимое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tretch>
            <a:fillRect/>
          </a:stretch>
        </p:blipFill>
        <p:spPr>
          <a:xfrm>
            <a:off x="4286248" y="885794"/>
            <a:ext cx="2400000" cy="1600000"/>
          </a:xfr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/>
          <a:stretch>
            <a:fillRect/>
          </a:stretch>
        </p:blipFill>
        <p:spPr>
          <a:xfrm rot="548769">
            <a:off x="6661433" y="1573933"/>
            <a:ext cx="2141941" cy="1427960"/>
          </a:xfrm>
          <a:prstGeom prst="rect">
            <a:avLst/>
          </a:prstGeom>
          <a:noFill/>
        </p:spPr>
      </p:pic>
      <p:sp>
        <p:nvSpPr>
          <p:cNvPr id="2052" name="Rectangle 4"/>
          <p:cNvSpPr>
            <a:spLocks noChangeArrowheads="1"/>
          </p:cNvSpPr>
          <p:nvPr/>
        </p:nvSpPr>
        <p:spPr>
          <a:xfrm>
            <a:off x="214282" y="649605"/>
            <a:ext cx="4071966" cy="5958840"/>
          </a:xfrm>
          <a:prstGeom prst="rect">
            <a:avLst/>
          </a:prstGeom>
          <a:noFill/>
          <a:ln w="9525">
            <a:noFill/>
            <a:miter/>
          </a:ln>
          <a:effectLst/>
        </p:spPr>
        <p:txBody>
          <a:bodyPr vert="horz" wrap="square" lIns="91440" tIns="45720" rIns="91440" bIns="45720" anchor="ctr" anchorCtr="0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kumimoji="0" lang="ru-RU" sz="1400" b="0" i="0" u="none" strike="noStrike" cap="none" normalizeH="0" baseline="0">
                <a:solidFill>
                  <a:srgbClr val="002060"/>
                </a:solidFill>
                <a:effectLst/>
                <a:latin typeface="Calibri"/>
                <a:ea typeface="Calibri"/>
                <a:cs typeface="Times New Roman"/>
              </a:rPr>
              <a:t> </a:t>
            </a:r>
            <a:r>
              <a:rPr kumimoji="0" lang="ru-RU" sz="1400" b="1" i="0" u="none" strike="noStrike" cap="none" normalizeH="0" baseline="0">
                <a:solidFill>
                  <a:srgbClr val="002060"/>
                </a:solidFill>
                <a:effectLst/>
                <a:latin typeface="Times New Roman"/>
                <a:ea typeface="Calibri"/>
                <a:cs typeface="Times New Roman"/>
              </a:rPr>
              <a:t>Во время умывания чтение потешек о воде</a:t>
            </a:r>
            <a:r>
              <a:rPr kumimoji="0" lang="ru-RU" sz="1400" b="0" i="0" u="none" strike="noStrike" cap="none" normalizeH="0" baseline="0">
                <a:solidFill>
                  <a:srgbClr val="002060"/>
                </a:solidFill>
                <a:effectLst/>
                <a:latin typeface="Times New Roman"/>
                <a:ea typeface="Calibri"/>
                <a:cs typeface="Times New Roman"/>
              </a:rPr>
              <a:t>.</a:t>
            </a:r>
          </a:p>
          <a:p>
            <a:pPr marL="0" marR="0" lvl="0" indent="0" algn="just" defTabSz="914400" rtl="0" eaLnBrk="0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kumimoji="0" lang="ru-RU" sz="1400" b="0" i="0" u="none" strike="noStrike" cap="none" normalizeH="0" baseline="0">
                <a:solidFill>
                  <a:srgbClr val="002060"/>
                </a:solidFill>
                <a:effectLst/>
                <a:latin typeface="Times New Roman"/>
                <a:ea typeface="Calibri"/>
                <a:cs typeface="Times New Roman"/>
              </a:rPr>
              <a:t> Вопросы: </a:t>
            </a:r>
          </a:p>
          <a:p>
            <a:pPr marL="0" marR="0" lvl="0" indent="0" algn="just" defTabSz="914400" rtl="0" eaLnBrk="0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kumimoji="0" lang="ru-RU" sz="1400" b="0" i="0" u="none" strike="noStrike" cap="none" normalizeH="0" baseline="0">
                <a:solidFill>
                  <a:srgbClr val="002060"/>
                </a:solidFill>
                <a:effectLst/>
                <a:latin typeface="Times New Roman"/>
                <a:ea typeface="Calibri"/>
                <a:cs typeface="Times New Roman"/>
              </a:rPr>
              <a:t>1. Что делают дети?</a:t>
            </a:r>
          </a:p>
          <a:p>
            <a:pPr marL="0" marR="0" lvl="0" indent="0" algn="just" defTabSz="914400" rtl="0" eaLnBrk="0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kumimoji="0" lang="ru-RU" sz="1400" b="0" i="0" u="none" strike="noStrike" cap="none" normalizeH="0" baseline="0">
                <a:solidFill>
                  <a:srgbClr val="002060"/>
                </a:solidFill>
                <a:effectLst/>
                <a:latin typeface="Times New Roman"/>
                <a:ea typeface="Calibri"/>
                <a:cs typeface="Times New Roman"/>
              </a:rPr>
              <a:t>2. Чем умываются?</a:t>
            </a:r>
          </a:p>
          <a:p>
            <a:pPr marL="0" marR="0" lvl="0" indent="0" algn="just" defTabSz="914400" rtl="0" eaLnBrk="0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kumimoji="0" lang="ru-RU" sz="1400" b="0" i="0" u="none" strike="noStrike" cap="none" normalizeH="0" baseline="0">
                <a:solidFill>
                  <a:srgbClr val="002060"/>
                </a:solidFill>
                <a:effectLst/>
                <a:latin typeface="Times New Roman"/>
                <a:ea typeface="Calibri"/>
                <a:cs typeface="Times New Roman"/>
              </a:rPr>
              <a:t>3. Какая вода?</a:t>
            </a:r>
          </a:p>
          <a:p>
            <a:pPr marL="0" marR="0" lvl="0" indent="0" algn="just" defTabSz="914400" rtl="0" eaLnBrk="0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kumimoji="0" lang="ru-RU" sz="1400" b="0" i="0" u="none" strike="noStrike" cap="none" normalizeH="0" baseline="0">
                <a:solidFill>
                  <a:srgbClr val="002060"/>
                </a:solidFill>
                <a:effectLst/>
                <a:latin typeface="Times New Roman"/>
                <a:ea typeface="Calibri"/>
                <a:cs typeface="Times New Roman"/>
              </a:rPr>
              <a:t>4. Что вода делает? (течет из крана)</a:t>
            </a:r>
          </a:p>
          <a:p>
            <a:pPr marL="0" marR="0" lvl="0" indent="0" algn="just" defTabSz="914400" rtl="0" eaLnBrk="0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kumimoji="0" lang="ru-RU" sz="1400" b="0" i="0" u="none" strike="noStrike" cap="none" normalizeH="0" baseline="0">
                <a:solidFill>
                  <a:srgbClr val="002060"/>
                </a:solidFill>
                <a:effectLst/>
                <a:latin typeface="Times New Roman"/>
                <a:ea typeface="Calibri"/>
                <a:cs typeface="Times New Roman"/>
              </a:rPr>
              <a:t>5. Для чего мы умываемся?</a:t>
            </a:r>
          </a:p>
          <a:p>
            <a:pPr algn="just">
              <a:defRPr/>
            </a:pPr>
            <a:r>
              <a:rPr kumimoji="0" lang="ru-RU" sz="1400" b="0" i="0" u="sng" strike="noStrike" cap="none" normalizeH="0" baseline="0">
                <a:solidFill>
                  <a:srgbClr val="002060"/>
                </a:solidFill>
                <a:effectLst/>
                <a:latin typeface="Times New Roman"/>
                <a:ea typeface="Calibri"/>
                <a:cs typeface="Times New Roman"/>
              </a:rPr>
              <a:t>Обобщение воспитателя</a:t>
            </a:r>
            <a:r>
              <a:rPr kumimoji="0" lang="ru-RU" sz="1400" b="0" i="0" u="none" strike="noStrike" cap="none" normalizeH="0" baseline="0">
                <a:solidFill>
                  <a:srgbClr val="002060"/>
                </a:solidFill>
                <a:effectLst/>
                <a:latin typeface="Times New Roman"/>
                <a:ea typeface="Calibri"/>
                <a:cs typeface="Times New Roman"/>
              </a:rPr>
              <a:t>: вода нужна человеку для умывания, чтобы быть чистыми, не болеть, воду надо беречь.</a:t>
            </a:r>
          </a:p>
          <a:p>
            <a:pPr lvl="0">
              <a:defRPr/>
            </a:pPr>
            <a:r>
              <a:rPr lang="ru-RU" sz="1400">
                <a:latin typeface="Times New Roman"/>
                <a:cs typeface="Times New Roman"/>
              </a:rPr>
              <a:t> </a:t>
            </a:r>
            <a:r>
              <a:rPr lang="ru-RU" sz="1400" b="1">
                <a:solidFill>
                  <a:srgbClr val="002060"/>
                </a:solidFill>
                <a:latin typeface="Times New Roman"/>
                <a:cs typeface="Times New Roman"/>
              </a:rPr>
              <a:t>Наблюдение за трудом воспитателя по уходу за комнатными растениями и выполнение трудовых поручений воспитателя. </a:t>
            </a:r>
          </a:p>
          <a:p>
            <a:pPr algn="just">
              <a:defRPr/>
            </a:pPr>
            <a:r>
              <a:rPr lang="ru-RU" sz="1400" i="1">
                <a:solidFill>
                  <a:srgbClr val="002060"/>
                </a:solidFill>
                <a:latin typeface="Times New Roman"/>
                <a:cs typeface="Times New Roman"/>
              </a:rPr>
              <a:t>Цели</a:t>
            </a:r>
            <a:r>
              <a:rPr lang="ru-RU" sz="1400">
                <a:solidFill>
                  <a:srgbClr val="002060"/>
                </a:solidFill>
                <a:latin typeface="Times New Roman"/>
                <a:cs typeface="Times New Roman"/>
              </a:rPr>
              <a:t>: продолжать формировать представление детей о том, что без воды все живое погибает, растения засыхают, теряют листья; после того, как землю польют, она меняет цвет, становится темней; все живое любит чистую воду, загрязнять ее нельзя.</a:t>
            </a:r>
          </a:p>
          <a:p>
            <a:pPr algn="just">
              <a:defRPr/>
            </a:pPr>
            <a:r>
              <a:rPr lang="ru-RU" sz="1400">
                <a:solidFill>
                  <a:srgbClr val="002060"/>
                </a:solidFill>
                <a:latin typeface="Times New Roman"/>
                <a:cs typeface="Times New Roman"/>
              </a:rPr>
              <a:t>Вопросы:</a:t>
            </a:r>
          </a:p>
          <a:p>
            <a:pPr algn="just">
              <a:defRPr/>
            </a:pPr>
            <a:r>
              <a:rPr lang="ru-RU" sz="1400">
                <a:solidFill>
                  <a:srgbClr val="002060"/>
                </a:solidFill>
                <a:latin typeface="Times New Roman"/>
                <a:cs typeface="Times New Roman"/>
              </a:rPr>
              <a:t>1. Что делаю?</a:t>
            </a:r>
          </a:p>
          <a:p>
            <a:pPr algn="just">
              <a:defRPr/>
            </a:pPr>
            <a:r>
              <a:rPr lang="ru-RU" sz="1400">
                <a:solidFill>
                  <a:srgbClr val="002060"/>
                </a:solidFill>
                <a:latin typeface="Times New Roman"/>
                <a:cs typeface="Times New Roman"/>
              </a:rPr>
              <a:t>2. Чем поливаю?</a:t>
            </a:r>
          </a:p>
          <a:p>
            <a:pPr algn="just">
              <a:defRPr/>
            </a:pPr>
            <a:r>
              <a:rPr lang="ru-RU" sz="1400">
                <a:solidFill>
                  <a:srgbClr val="002060"/>
                </a:solidFill>
                <a:latin typeface="Times New Roman"/>
                <a:cs typeface="Times New Roman"/>
              </a:rPr>
              <a:t>3. Какая вода?</a:t>
            </a:r>
          </a:p>
          <a:p>
            <a:pPr algn="just">
              <a:defRPr/>
            </a:pPr>
            <a:r>
              <a:rPr lang="ru-RU" sz="1400">
                <a:solidFill>
                  <a:srgbClr val="002060"/>
                </a:solidFill>
                <a:latin typeface="Times New Roman"/>
                <a:cs typeface="Times New Roman"/>
              </a:rPr>
              <a:t>4. Для чего поливают комнатные растения?</a:t>
            </a:r>
          </a:p>
          <a:p>
            <a:pPr algn="just">
              <a:defRPr/>
            </a:pPr>
            <a:r>
              <a:rPr lang="ru-RU" sz="1400" u="sng">
                <a:solidFill>
                  <a:srgbClr val="002060"/>
                </a:solidFill>
                <a:latin typeface="Times New Roman"/>
                <a:cs typeface="Times New Roman"/>
              </a:rPr>
              <a:t>Обобщения воспитателя</a:t>
            </a:r>
            <a:r>
              <a:rPr lang="ru-RU" sz="1400">
                <a:solidFill>
                  <a:srgbClr val="002060"/>
                </a:solidFill>
                <a:latin typeface="Times New Roman"/>
                <a:cs typeface="Times New Roman"/>
              </a:rPr>
              <a:t>: вода нужна комнатным растениям, если мы не будем поли</a:t>
            </a:r>
            <a:r>
              <a:rPr lang="ru-RU" sz="1400">
                <a:solidFill>
                  <a:srgbClr val="002060"/>
                </a:solidFill>
              </a:rPr>
              <a:t>вать их водой, то комнатные растения погибнут.</a:t>
            </a:r>
            <a:endParaRPr kumimoji="0" lang="ru-RU" sz="1400" b="0" i="0" u="none" strike="noStrike" cap="none" normalizeH="0" baseline="0">
              <a:solidFill>
                <a:srgbClr val="002060"/>
              </a:solidFill>
              <a:effectLst/>
              <a:latin typeface="Arial"/>
            </a:endParaRPr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4254402" y="4797152"/>
            <a:ext cx="2448000" cy="1632000"/>
          </a:xfrm>
          <a:prstGeom prst="rect">
            <a:avLst/>
          </a:prstGeom>
          <a:noFill/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5"/>
          <a:stretch>
            <a:fillRect/>
          </a:stretch>
        </p:blipFill>
        <p:spPr>
          <a:xfrm>
            <a:off x="4254402" y="3003894"/>
            <a:ext cx="2400000" cy="1600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6"/>
          <a:stretch>
            <a:fillRect/>
          </a:stretch>
        </p:blipFill>
        <p:spPr>
          <a:xfrm>
            <a:off x="6819593" y="4005064"/>
            <a:ext cx="2083655" cy="2016224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42852"/>
            <a:ext cx="9001156" cy="6429420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Поисковая деятельность: «У воды нет запаха и вкуса».</a:t>
            </a:r>
          </a:p>
          <a:p>
            <a:pPr>
              <a:buNone/>
            </a:pP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Цель: дать детям знания: вода не имеет вкуса и запаха.</a:t>
            </a:r>
          </a:p>
          <a:p>
            <a:pPr>
              <a:buNone/>
            </a:pP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buNone/>
            </a:pPr>
            <a:endParaRPr lang="ru-RU" sz="1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Поисковая деятельность: «Холодная, теплая, горячая вода».</a:t>
            </a:r>
          </a:p>
          <a:p>
            <a:pPr>
              <a:buNone/>
            </a:pP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Цель: уточнить представление детей о том, что вода бывает холодной, тёплой и горячей (это можно</a:t>
            </a:r>
            <a:r>
              <a:rPr lang="en-US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узнать, если потрогать воду руками).</a:t>
            </a: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Дидактические игры : «Купание куклы», «Моем посуду(игрушки)»</a:t>
            </a:r>
          </a:p>
          <a:p>
            <a:pPr algn="just">
              <a:buNone/>
            </a:pP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Цель: закрепить знания детей: кому и для чего нужна вода.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1802" y="2294554"/>
            <a:ext cx="1920000" cy="1280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8" y="2365992"/>
            <a:ext cx="1920000" cy="1280000"/>
          </a:xfrm>
          <a:prstGeom prst="rect">
            <a:avLst/>
          </a:prstGeom>
        </p:spPr>
      </p:pic>
      <p:pic>
        <p:nvPicPr>
          <p:cNvPr id="6" name="Рисунок 5" descr="DSC0009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7158" y="4857760"/>
            <a:ext cx="2352000" cy="1568000"/>
          </a:xfrm>
          <a:prstGeom prst="rect">
            <a:avLst/>
          </a:prstGeom>
        </p:spPr>
      </p:pic>
      <p:pic>
        <p:nvPicPr>
          <p:cNvPr id="7" name="Рисунок 6" descr="DSC0009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857884" y="4643446"/>
            <a:ext cx="2439976" cy="1779847"/>
          </a:xfrm>
          <a:prstGeom prst="rect">
            <a:avLst/>
          </a:prstGeom>
        </p:spPr>
      </p:pic>
      <p:pic>
        <p:nvPicPr>
          <p:cNvPr id="8" name="Рисунок 7" descr="DSC00097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000364" y="4786322"/>
            <a:ext cx="2424000" cy="1616000"/>
          </a:xfrm>
          <a:prstGeom prst="rect">
            <a:avLst/>
          </a:prstGeom>
        </p:spPr>
      </p:pic>
      <p:pic>
        <p:nvPicPr>
          <p:cNvPr id="9" name="Рисунок 8" descr="Изображение 083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00034" y="2285992"/>
            <a:ext cx="1920000" cy="1440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4942" y="290290"/>
            <a:ext cx="1824000" cy="1216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idx="1"/>
          </p:nvPr>
        </p:nvSpPr>
        <p:spPr>
          <a:xfrm>
            <a:off x="142844" y="142852"/>
            <a:ext cx="9001156" cy="671514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Поисковая деятельность: «Прозрачная вода». </a:t>
            </a:r>
          </a:p>
          <a:p>
            <a:pPr>
              <a:buNone/>
            </a:pP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Игра «Прятки».</a:t>
            </a:r>
          </a:p>
          <a:p>
            <a:pPr>
              <a:buNone/>
            </a:pP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Цель.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Углублять знания свойств и качеств воды; развивать любознательность; закреплять знания правил безопасности при обращении со стеклянными предметами, продолжать знакомить детей со свойствами воды: прозрачная.</a:t>
            </a:r>
          </a:p>
          <a:p>
            <a:pPr>
              <a:buNone/>
            </a:pPr>
            <a:r>
              <a:rPr lang="ru-RU" sz="1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Материал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Две баночки с водой ( первая – с прозрачной, вторая – с подкрашенной), камешки, салфетка из ткани.</a:t>
            </a:r>
          </a:p>
          <a:p>
            <a:pPr>
              <a:buNone/>
            </a:pPr>
            <a:r>
              <a:rPr lang="ru-RU" sz="140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Ход занятия.</a:t>
            </a:r>
          </a:p>
          <a:p>
            <a:pPr>
              <a:buNone/>
            </a:pP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Воспитатель. Что вы видите в баночках? </a:t>
            </a:r>
            <a:r>
              <a:rPr lang="ru-RU" sz="1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(Ответы.) 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Какого цвета вода?</a:t>
            </a:r>
            <a:r>
              <a:rPr lang="ru-RU" sz="1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(Ответы.) 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Хотите поиграть с камешками в прятки?</a:t>
            </a:r>
          </a:p>
          <a:p>
            <a:pPr>
              <a:buNone/>
            </a:pP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Дети.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Да!</a:t>
            </a:r>
          </a:p>
          <a:p>
            <a:pPr>
              <a:buNone/>
            </a:pPr>
            <a:r>
              <a:rPr lang="ru-RU" sz="1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Первый эксперимент. 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баночку с прозрачной водой дети опускают камешек, наблюдают за ним.</a:t>
            </a:r>
            <a:r>
              <a:rPr lang="ru-RU" sz="1400" i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Он тяжёлый, опустился на дно.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Почему камешек видно? </a:t>
            </a:r>
            <a:r>
              <a:rPr lang="ru-RU" sz="1400" i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Вода прозрачная. </a:t>
            </a:r>
            <a:endParaRPr lang="ru-RU" sz="1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Второй эксперимент. 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Дети опускают камешек в подкрашенную воду. Что происходит? </a:t>
            </a:r>
            <a:r>
              <a:rPr lang="ru-RU" sz="1400" i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Камешка не видно. Вода подкрашена, непрозрачная.</a:t>
            </a:r>
            <a:endParaRPr lang="ru-RU" sz="1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Дети подводят итоги. </a:t>
            </a:r>
            <a:r>
              <a:rPr lang="ru-RU" sz="1400" i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прозрачной воде предметы хорошо видны; в непрозрачной – не видны.</a:t>
            </a:r>
            <a:endParaRPr lang="ru-RU" sz="1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400" b="1" dirty="0" smtClean="0">
                <a:solidFill>
                  <a:srgbClr val="002060"/>
                </a:solidFill>
              </a:rPr>
              <a:t> </a:t>
            </a:r>
            <a:endParaRPr lang="ru-RU" sz="1400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sz="1500" i="1" dirty="0" smtClean="0"/>
              <a:t> </a:t>
            </a:r>
            <a:endParaRPr lang="ru-RU" sz="1500" dirty="0" smtClean="0"/>
          </a:p>
          <a:p>
            <a:endParaRPr lang="ru-RU" dirty="0"/>
          </a:p>
        </p:txBody>
      </p:sp>
      <p:pic>
        <p:nvPicPr>
          <p:cNvPr id="5" name="Рисунок 4" descr="DSC0008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57884" y="4214818"/>
            <a:ext cx="2424000" cy="1616000"/>
          </a:xfrm>
          <a:prstGeom prst="rect">
            <a:avLst/>
          </a:prstGeom>
        </p:spPr>
      </p:pic>
      <p:pic>
        <p:nvPicPr>
          <p:cNvPr id="7" name="Рисунок 6" descr="DSC0008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3857628"/>
            <a:ext cx="2424000" cy="1818000"/>
          </a:xfrm>
          <a:prstGeom prst="rect">
            <a:avLst/>
          </a:prstGeom>
        </p:spPr>
      </p:pic>
      <p:pic>
        <p:nvPicPr>
          <p:cNvPr id="8" name="Рисунок 7" descr="DSC0008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00364" y="4786322"/>
            <a:ext cx="2424000" cy="1616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428604"/>
            <a:ext cx="8229600" cy="584043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Поисковая деятельность: «Что плавает в воде».</a:t>
            </a:r>
          </a:p>
          <a:p>
            <a:pPr>
              <a:buNone/>
            </a:pP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Цель: закрепление знаний детей о свойствах воды и различных предметов:</a:t>
            </a:r>
          </a:p>
          <a:p>
            <a:pPr>
              <a:buNone/>
            </a:pP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легкие игрушки (пластмассовые), деревянные предметы в воде плавают, а тяжелые (железные) тонут.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Наблюдения за трудом прачки: стирка  белья.</a:t>
            </a:r>
          </a:p>
          <a:p>
            <a:pPr>
              <a:buNone/>
            </a:pP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Цель: продолжать формировать представления детей о роли воды в жизни человека: нужна для стирки одежды; в воде мылится мыло, и смывается грязь.</a:t>
            </a:r>
          </a:p>
          <a:p>
            <a:endParaRPr lang="ru-RU" dirty="0"/>
          </a:p>
        </p:txBody>
      </p:sp>
      <p:pic>
        <p:nvPicPr>
          <p:cNvPr id="4" name="Рисунок 3" descr="DSC0009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4" y="1428736"/>
            <a:ext cx="2160000" cy="1620000"/>
          </a:xfrm>
          <a:prstGeom prst="rect">
            <a:avLst/>
          </a:prstGeom>
        </p:spPr>
      </p:pic>
      <p:pic>
        <p:nvPicPr>
          <p:cNvPr id="5" name="Рисунок 4" descr="DSC0009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1428736"/>
            <a:ext cx="2160000" cy="1620000"/>
          </a:xfrm>
          <a:prstGeom prst="rect">
            <a:avLst/>
          </a:prstGeom>
        </p:spPr>
      </p:pic>
      <p:pic>
        <p:nvPicPr>
          <p:cNvPr id="6" name="Рисунок 5" descr="DSC0009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57422" y="1428736"/>
            <a:ext cx="2160000" cy="1620000"/>
          </a:xfrm>
          <a:prstGeom prst="rect">
            <a:avLst/>
          </a:prstGeom>
        </p:spPr>
      </p:pic>
      <p:pic>
        <p:nvPicPr>
          <p:cNvPr id="9" name="Рисунок 8" descr="DSC0009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786578" y="1428736"/>
            <a:ext cx="2160000" cy="1620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20" y="4530132"/>
            <a:ext cx="2424000" cy="1616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9388" y="4530132"/>
            <a:ext cx="2424000" cy="161600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992" y="4530132"/>
            <a:ext cx="2424000" cy="1616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584043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400" b="1" dirty="0">
                <a:solidFill>
                  <a:srgbClr val="002060"/>
                </a:solidFill>
              </a:rPr>
              <a:t>Наблюдения </a:t>
            </a:r>
            <a:r>
              <a:rPr lang="ru-RU" sz="1400" b="1" dirty="0" smtClean="0">
                <a:solidFill>
                  <a:srgbClr val="002060"/>
                </a:solidFill>
              </a:rPr>
              <a:t>в пищеблоке: приготовление еды.</a:t>
            </a:r>
            <a:endParaRPr lang="ru-RU" sz="1400" b="1" dirty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sz="1400" dirty="0" smtClean="0">
                <a:solidFill>
                  <a:srgbClr val="002060"/>
                </a:solidFill>
              </a:rPr>
              <a:t>Цель: знакомство детей с работой поваров и их первом помощнике в приготовлении пищи – воде: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endParaRPr lang="ru-RU" sz="1400" b="1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ru-RU" sz="1400" b="1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ru-RU" sz="1400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sz="1400" b="1" dirty="0" smtClean="0">
                <a:solidFill>
                  <a:srgbClr val="002060"/>
                </a:solidFill>
              </a:rPr>
              <a:t>Наблюдения в зимнем саду.</a:t>
            </a:r>
          </a:p>
          <a:p>
            <a:pPr>
              <a:buNone/>
            </a:pPr>
            <a:r>
              <a:rPr lang="ru-RU" sz="1400" dirty="0" smtClean="0">
                <a:solidFill>
                  <a:srgbClr val="002060"/>
                </a:solidFill>
              </a:rPr>
              <a:t>Цель: закрепить знания детей о необходимости воды для всех  живых существ.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44" y="1518736"/>
            <a:ext cx="2160000" cy="1440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518736"/>
            <a:ext cx="2160000" cy="1440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3388" y="1547336"/>
            <a:ext cx="2160000" cy="1440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489" y="1518736"/>
            <a:ext cx="2160000" cy="1440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20" y="4530132"/>
            <a:ext cx="2424000" cy="1616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9388" y="4530132"/>
            <a:ext cx="2424000" cy="161600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992" y="4530132"/>
            <a:ext cx="2424000" cy="16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3022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85728"/>
            <a:ext cx="8472518" cy="584043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400" b="1" dirty="0" smtClean="0">
                <a:solidFill>
                  <a:srgbClr val="002060"/>
                </a:solidFill>
              </a:rPr>
              <a:t> Рассматривание иллюстраций с изображением купания в водоемах, бассейне,   ванне, под душем.</a:t>
            </a:r>
          </a:p>
          <a:p>
            <a:pPr>
              <a:buNone/>
            </a:pPr>
            <a:r>
              <a:rPr lang="ru-RU" sz="1400" dirty="0" smtClean="0">
                <a:solidFill>
                  <a:srgbClr val="002060"/>
                </a:solidFill>
              </a:rPr>
              <a:t>Цель: продолжать формировать представления детей о роли воды в жизни человека, воспитывать бережное отношение к воде.</a:t>
            </a:r>
          </a:p>
          <a:p>
            <a:pPr>
              <a:buNone/>
            </a:pPr>
            <a:r>
              <a:rPr lang="ru-RU" sz="1400" b="1" dirty="0" smtClean="0">
                <a:solidFill>
                  <a:srgbClr val="002060"/>
                </a:solidFill>
              </a:rPr>
              <a:t>Чтение художественной литературы:</a:t>
            </a:r>
          </a:p>
          <a:p>
            <a:pPr>
              <a:buNone/>
            </a:pPr>
            <a:r>
              <a:rPr lang="ru-RU" sz="1400" dirty="0" smtClean="0">
                <a:solidFill>
                  <a:srgbClr val="002060"/>
                </a:solidFill>
              </a:rPr>
              <a:t> А </a:t>
            </a:r>
            <a:r>
              <a:rPr lang="ru-RU" sz="1400" dirty="0" err="1" smtClean="0">
                <a:solidFill>
                  <a:srgbClr val="002060"/>
                </a:solidFill>
              </a:rPr>
              <a:t>Барто</a:t>
            </a:r>
            <a:r>
              <a:rPr lang="ru-RU" sz="1400" dirty="0" smtClean="0">
                <a:solidFill>
                  <a:srgbClr val="002060"/>
                </a:solidFill>
              </a:rPr>
              <a:t>, П. </a:t>
            </a:r>
            <a:r>
              <a:rPr lang="ru-RU" sz="1400" dirty="0" err="1" smtClean="0">
                <a:solidFill>
                  <a:srgbClr val="002060"/>
                </a:solidFill>
              </a:rPr>
              <a:t>Барто</a:t>
            </a:r>
            <a:r>
              <a:rPr lang="ru-RU" sz="1400" dirty="0" smtClean="0">
                <a:solidFill>
                  <a:srgbClr val="002060"/>
                </a:solidFill>
              </a:rPr>
              <a:t> «Девочка чумазая», А. </a:t>
            </a:r>
            <a:r>
              <a:rPr lang="ru-RU" sz="1400" dirty="0" err="1" smtClean="0">
                <a:solidFill>
                  <a:srgbClr val="002060"/>
                </a:solidFill>
              </a:rPr>
              <a:t>Босев</a:t>
            </a:r>
            <a:r>
              <a:rPr lang="ru-RU" sz="1400" dirty="0" smtClean="0">
                <a:solidFill>
                  <a:srgbClr val="002060"/>
                </a:solidFill>
              </a:rPr>
              <a:t> «Дождь», З. Александрова «Купание», К. Чуковский </a:t>
            </a:r>
          </a:p>
          <a:p>
            <a:pPr>
              <a:buNone/>
            </a:pPr>
            <a:r>
              <a:rPr lang="ru-RU" sz="1400" dirty="0" smtClean="0">
                <a:solidFill>
                  <a:srgbClr val="002060"/>
                </a:solidFill>
              </a:rPr>
              <a:t>«</a:t>
            </a:r>
            <a:r>
              <a:rPr lang="ru-RU" sz="1400" dirty="0" err="1" smtClean="0">
                <a:solidFill>
                  <a:srgbClr val="002060"/>
                </a:solidFill>
              </a:rPr>
              <a:t>Мойдодыр</a:t>
            </a:r>
            <a:r>
              <a:rPr lang="ru-RU" sz="1400" dirty="0" smtClean="0">
                <a:solidFill>
                  <a:srgbClr val="002060"/>
                </a:solidFill>
              </a:rPr>
              <a:t>», В. Маяковский «Что такое хорошо и что такое плохо», </a:t>
            </a:r>
            <a:r>
              <a:rPr lang="ru-RU" sz="1400" dirty="0" err="1" smtClean="0">
                <a:solidFill>
                  <a:srgbClr val="002060"/>
                </a:solidFill>
              </a:rPr>
              <a:t>потешки</a:t>
            </a:r>
            <a:r>
              <a:rPr lang="ru-RU" sz="1400" dirty="0" smtClean="0">
                <a:solidFill>
                  <a:srgbClr val="002060"/>
                </a:solidFill>
              </a:rPr>
              <a:t> «Дождик, дождик, пуще», «Водичка, водичка»; словацкая народная сказка «В гостях у солнышка»,рассказов В. Бианки «Купание медвежат», Л. Воронкова «Снег идет», сказки «Лиса и заяц».</a:t>
            </a:r>
          </a:p>
          <a:p>
            <a:pPr>
              <a:buNone/>
            </a:pPr>
            <a:endParaRPr lang="ru-RU" sz="1400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sz="1400" b="1" dirty="0" smtClean="0">
                <a:solidFill>
                  <a:srgbClr val="002060"/>
                </a:solidFill>
              </a:rPr>
              <a:t>Беседы : «Кто живёт в воде», «Кому и зачем </a:t>
            </a:r>
          </a:p>
          <a:p>
            <a:pPr>
              <a:buNone/>
            </a:pPr>
            <a:r>
              <a:rPr lang="ru-RU" sz="1400" b="1" dirty="0" smtClean="0">
                <a:solidFill>
                  <a:srgbClr val="002060"/>
                </a:solidFill>
              </a:rPr>
              <a:t>нужна вода».</a:t>
            </a:r>
          </a:p>
          <a:p>
            <a:pPr>
              <a:buNone/>
            </a:pPr>
            <a:r>
              <a:rPr lang="ru-RU" sz="1400" dirty="0" smtClean="0">
                <a:solidFill>
                  <a:schemeClr val="bg2"/>
                </a:solidFill>
              </a:rPr>
              <a:t>Цели: расширить знания детей о животных, </a:t>
            </a:r>
          </a:p>
          <a:p>
            <a:pPr>
              <a:buNone/>
            </a:pPr>
            <a:r>
              <a:rPr lang="ru-RU" sz="1400" dirty="0" smtClean="0">
                <a:solidFill>
                  <a:schemeClr val="bg2"/>
                </a:solidFill>
              </a:rPr>
              <a:t> которые живут  в воде; показать, что без</a:t>
            </a:r>
          </a:p>
          <a:p>
            <a:pPr>
              <a:buNone/>
            </a:pPr>
            <a:r>
              <a:rPr lang="ru-RU" sz="1400" dirty="0" smtClean="0">
                <a:solidFill>
                  <a:schemeClr val="bg2"/>
                </a:solidFill>
              </a:rPr>
              <a:t> воды они погибнут. В грязной воде животные</a:t>
            </a:r>
          </a:p>
          <a:p>
            <a:pPr>
              <a:buNone/>
            </a:pPr>
            <a:r>
              <a:rPr lang="ru-RU" sz="1400" dirty="0" smtClean="0">
                <a:solidFill>
                  <a:schemeClr val="bg2"/>
                </a:solidFill>
              </a:rPr>
              <a:t> могут заболеть и погибнуть. Побуждать</a:t>
            </a:r>
          </a:p>
          <a:p>
            <a:pPr>
              <a:buNone/>
            </a:pPr>
            <a:r>
              <a:rPr lang="ru-RU" sz="1400" dirty="0" smtClean="0">
                <a:solidFill>
                  <a:schemeClr val="bg2"/>
                </a:solidFill>
              </a:rPr>
              <a:t> бережно относиться к воде, не засорять </a:t>
            </a:r>
          </a:p>
          <a:p>
            <a:pPr>
              <a:buNone/>
            </a:pPr>
            <a:r>
              <a:rPr lang="ru-RU" sz="1400" dirty="0" smtClean="0">
                <a:solidFill>
                  <a:schemeClr val="bg2"/>
                </a:solidFill>
              </a:rPr>
              <a:t>водоёмы. Учить любить окружающую природу.</a:t>
            </a:r>
            <a:endParaRPr lang="ru-RU" sz="1400" dirty="0">
              <a:solidFill>
                <a:schemeClr val="bg2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84168" y="2204864"/>
            <a:ext cx="2808311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96033" y="4221088"/>
            <a:ext cx="2755566" cy="1837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8972" y="4653136"/>
            <a:ext cx="2805137" cy="1870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357166"/>
            <a:ext cx="8072494" cy="1071570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sz="5600" b="1" dirty="0" smtClean="0">
                <a:solidFill>
                  <a:srgbClr val="002060"/>
                </a:solidFill>
              </a:rPr>
              <a:t>Наблюдения на прогулках «Лед на лужах»</a:t>
            </a:r>
          </a:p>
          <a:p>
            <a:pPr>
              <a:buNone/>
            </a:pPr>
            <a:r>
              <a:rPr lang="ru-RU" sz="5600" dirty="0" smtClean="0">
                <a:solidFill>
                  <a:srgbClr val="002060"/>
                </a:solidFill>
              </a:rPr>
              <a:t>Цель: продолжать знакомить детей со свойствами воды:</a:t>
            </a:r>
          </a:p>
          <a:p>
            <a:pPr>
              <a:buNone/>
            </a:pPr>
            <a:r>
              <a:rPr lang="ru-RU" sz="5600" dirty="0" smtClean="0">
                <a:solidFill>
                  <a:srgbClr val="002060"/>
                </a:solidFill>
              </a:rPr>
              <a:t> на морозе вода замерзает, превращается в лед; </a:t>
            </a:r>
          </a:p>
          <a:p>
            <a:pPr>
              <a:buNone/>
            </a:pPr>
            <a:r>
              <a:rPr lang="ru-RU" sz="5600" dirty="0" smtClean="0">
                <a:solidFill>
                  <a:srgbClr val="002060"/>
                </a:solidFill>
              </a:rPr>
              <a:t>лед холодный, твердый, скользкий, гладкий, не льется, </a:t>
            </a:r>
          </a:p>
          <a:p>
            <a:pPr>
              <a:buNone/>
            </a:pPr>
            <a:r>
              <a:rPr lang="ru-RU" sz="5600" dirty="0" smtClean="0">
                <a:solidFill>
                  <a:srgbClr val="002060"/>
                </a:solidFill>
              </a:rPr>
              <a:t>хрупкий – его можно разбить, если ударить чем-нибудь твёрдым</a:t>
            </a:r>
            <a:endParaRPr lang="ru-RU" sz="5600" dirty="0">
              <a:solidFill>
                <a:srgbClr val="002060"/>
              </a:solidFill>
            </a:endParaRPr>
          </a:p>
          <a:p>
            <a:pPr>
              <a:buNone/>
            </a:pPr>
            <a:endParaRPr lang="ru-RU" sz="5600" b="1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ru-RU" sz="5600" b="1" dirty="0">
              <a:solidFill>
                <a:srgbClr val="002060"/>
              </a:solidFill>
            </a:endParaRPr>
          </a:p>
          <a:p>
            <a:pPr>
              <a:buNone/>
            </a:pPr>
            <a:endParaRPr lang="ru-RU" sz="1400" b="1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ru-RU" sz="1400" b="1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ru-RU" sz="1400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sz="5600" b="1" dirty="0" smtClean="0">
                <a:solidFill>
                  <a:srgbClr val="002060"/>
                </a:solidFill>
              </a:rPr>
              <a:t>Работа с родителями</a:t>
            </a:r>
            <a:r>
              <a:rPr lang="ru-RU" sz="5600" dirty="0" smtClean="0">
                <a:solidFill>
                  <a:srgbClr val="002060"/>
                </a:solidFill>
              </a:rPr>
              <a:t>: показать детям в домашних условиях, что для приготовления пищи, стирки белья,    уборки квартиры, поливки комнатных растений, купания людей нужна вода.</a:t>
            </a:r>
          </a:p>
          <a:p>
            <a:pPr>
              <a:buNone/>
            </a:pPr>
            <a:endParaRPr lang="ru-RU" sz="5600" dirty="0">
              <a:solidFill>
                <a:srgbClr val="002060"/>
              </a:solidFill>
            </a:endParaRPr>
          </a:p>
          <a:p>
            <a:pPr>
              <a:buNone/>
            </a:pPr>
            <a:endParaRPr lang="ru-RU" sz="5600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ru-RU" sz="5600" dirty="0">
              <a:solidFill>
                <a:srgbClr val="002060"/>
              </a:solidFill>
            </a:endParaRPr>
          </a:p>
          <a:p>
            <a:pPr>
              <a:buNone/>
            </a:pPr>
            <a:endParaRPr lang="ru-RU" sz="5600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ru-RU" sz="5600" dirty="0">
              <a:solidFill>
                <a:srgbClr val="002060"/>
              </a:solidFill>
            </a:endParaRPr>
          </a:p>
          <a:p>
            <a:pPr>
              <a:buNone/>
            </a:pPr>
            <a:endParaRPr lang="ru-RU" sz="5600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ru-RU" sz="5600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ru-RU" sz="5600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ru-RU" sz="5600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sz="5600" b="1" dirty="0" smtClean="0">
                <a:solidFill>
                  <a:srgbClr val="002060"/>
                </a:solidFill>
              </a:rPr>
              <a:t>Поисковая деятельность «Лед – это вода» </a:t>
            </a:r>
            <a:r>
              <a:rPr lang="ru-RU" sz="5600" dirty="0" smtClean="0">
                <a:solidFill>
                  <a:srgbClr val="002060"/>
                </a:solidFill>
              </a:rPr>
              <a:t>.</a:t>
            </a:r>
          </a:p>
          <a:p>
            <a:pPr>
              <a:buNone/>
            </a:pPr>
            <a:r>
              <a:rPr lang="ru-RU" sz="5600" dirty="0" smtClean="0">
                <a:solidFill>
                  <a:srgbClr val="002060"/>
                </a:solidFill>
              </a:rPr>
              <a:t>Цель: показать, что в тепле лед становится водой.</a:t>
            </a:r>
          </a:p>
          <a:p>
            <a:endParaRPr lang="ru-RU" sz="4300" dirty="0"/>
          </a:p>
        </p:txBody>
      </p:sp>
      <p:pic>
        <p:nvPicPr>
          <p:cNvPr id="4" name="Рисунок 3" descr="лёд (23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96136" y="4856373"/>
            <a:ext cx="2424000" cy="159285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1" y="2648138"/>
            <a:ext cx="2016225" cy="1428934"/>
          </a:xfrm>
          <a:prstGeom prst="rect">
            <a:avLst/>
          </a:prstGeom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96136" y="188640"/>
            <a:ext cx="2424000" cy="181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43808" y="2863305"/>
            <a:ext cx="2011363" cy="1131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48065" y="2645147"/>
            <a:ext cx="1656183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3542" y="4985681"/>
            <a:ext cx="2425700" cy="15830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03848" y="4941168"/>
            <a:ext cx="2425700" cy="1508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MS PGothic"/>
        <a:font script="Hang" typeface="Malgun Gothic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MS PGothic"/>
        <a:font script="Hang" typeface="Malgun Gothic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1055</Words>
  <Application>Microsoft Office PowerPoint</Application>
  <PresentationFormat>Экран (4:3)</PresentationFormat>
  <Paragraphs>130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ПАСПОРТ ПРОЕКТА</vt:lpstr>
      <vt:lpstr>  ФОРМЫ РАБОТЫ С ДЕТЬМИ:  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Коллективная работа  « Капелька»</vt:lpstr>
      <vt:lpstr>Презентация PowerPoint</vt:lpstr>
    </vt:vector>
  </TitlesOfParts>
  <Manager/>
  <Company>Microsoft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Арчегов</cp:lastModifiedBy>
  <cp:revision>47</cp:revision>
  <dcterms:created xsi:type="dcterms:W3CDTF">2012-11-19T17:32:36Z</dcterms:created>
  <dcterms:modified xsi:type="dcterms:W3CDTF">2021-01-26T04:39:12Z</dcterms:modified>
  <cp:version>0906.0100.01</cp:version>
</cp:coreProperties>
</file>