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5" r:id="rId21"/>
    <p:sldId id="273" r:id="rId22"/>
    <p:sldId id="275" r:id="rId23"/>
    <p:sldId id="274" r:id="rId24"/>
    <p:sldId id="281" r:id="rId25"/>
    <p:sldId id="282" r:id="rId26"/>
    <p:sldId id="283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54759"/>
          </a:xfrm>
        </p:spPr>
        <p:txBody>
          <a:bodyPr/>
          <a:lstStyle/>
          <a:p>
            <a:r>
              <a:rPr lang="ru-RU" b="1" dirty="0" smtClean="0"/>
              <a:t>Развитие математических способностей посредством интеллектуальных игр</a:t>
            </a:r>
            <a:br>
              <a:rPr lang="ru-RU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498178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Дидактические игры: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60848"/>
            <a:ext cx="8001056" cy="406531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сенсорные;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моделирующего характера;</a:t>
            </a:r>
          </a:p>
          <a:p>
            <a:r>
              <a:rPr lang="ru-RU" dirty="0" smtClean="0"/>
              <a:t>Развивающие.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Методологическая основа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«</a:t>
            </a:r>
            <a:r>
              <a:rPr lang="ru-RU" dirty="0" smtClean="0"/>
              <a:t>Программа От рождения до школы</a:t>
            </a:r>
            <a:r>
              <a:rPr lang="en-US" dirty="0" smtClean="0"/>
              <a:t>» </a:t>
            </a:r>
            <a:r>
              <a:rPr lang="ru-RU" dirty="0" smtClean="0"/>
              <a:t>под редакцией </a:t>
            </a:r>
            <a:r>
              <a:rPr lang="ru-RU" dirty="0" smtClean="0"/>
              <a:t>Васильевой»</a:t>
            </a:r>
          </a:p>
          <a:p>
            <a:r>
              <a:rPr lang="ru-RU" dirty="0" smtClean="0"/>
              <a:t>Программа </a:t>
            </a:r>
            <a:r>
              <a:rPr lang="en-US" dirty="0" smtClean="0"/>
              <a:t>«</a:t>
            </a:r>
            <a:r>
              <a:rPr lang="ru-RU" dirty="0" smtClean="0"/>
              <a:t>Детство</a:t>
            </a:r>
            <a:r>
              <a:rPr lang="en-US" dirty="0" smtClean="0"/>
              <a:t>» </a:t>
            </a:r>
            <a:r>
              <a:rPr lang="ru-RU" dirty="0" smtClean="0"/>
              <a:t>под редакцией  Логиновой В.И. и др.</a:t>
            </a:r>
          </a:p>
          <a:p>
            <a:r>
              <a:rPr lang="ru-RU" dirty="0" smtClean="0"/>
              <a:t>Программа </a:t>
            </a:r>
            <a:r>
              <a:rPr lang="en-US" dirty="0" smtClean="0"/>
              <a:t>«</a:t>
            </a:r>
            <a:r>
              <a:rPr lang="ru-RU" dirty="0" smtClean="0"/>
              <a:t>Школа 2100</a:t>
            </a:r>
            <a:r>
              <a:rPr lang="en-US" dirty="0" smtClean="0"/>
              <a:t>» </a:t>
            </a:r>
            <a:r>
              <a:rPr lang="ru-RU" dirty="0" smtClean="0"/>
              <a:t>под ред. Леонтьева А.А.</a:t>
            </a:r>
          </a:p>
          <a:p>
            <a:r>
              <a:rPr lang="ru-RU" dirty="0" smtClean="0"/>
              <a:t>Программа </a:t>
            </a:r>
            <a:r>
              <a:rPr lang="en-US" dirty="0" smtClean="0"/>
              <a:t>«</a:t>
            </a:r>
            <a:r>
              <a:rPr lang="ru-RU" dirty="0" smtClean="0"/>
              <a:t>Радуга</a:t>
            </a:r>
            <a:r>
              <a:rPr lang="en-US" dirty="0" smtClean="0"/>
              <a:t>» </a:t>
            </a:r>
            <a:r>
              <a:rPr lang="ru-RU" dirty="0" smtClean="0"/>
              <a:t>под ред. Т.Н. </a:t>
            </a:r>
            <a:r>
              <a:rPr lang="ru-RU" dirty="0" err="1" smtClean="0"/>
              <a:t>Дороновой</a:t>
            </a:r>
            <a:r>
              <a:rPr lang="ru-RU" dirty="0" smtClean="0"/>
              <a:t> и др.</a:t>
            </a:r>
          </a:p>
          <a:p>
            <a:r>
              <a:rPr lang="ru-RU" dirty="0" err="1" smtClean="0"/>
              <a:t>А.З.Зак</a:t>
            </a: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ru-RU" dirty="0" smtClean="0"/>
              <a:t>Развитие интеллектуальных способностей у детей 6-7 лет</a:t>
            </a:r>
            <a:r>
              <a:rPr lang="en-US" dirty="0" smtClean="0"/>
              <a:t>»</a:t>
            </a:r>
          </a:p>
          <a:p>
            <a:r>
              <a:rPr lang="ru-RU" dirty="0" smtClean="0"/>
              <a:t>Н.П.Холина </a:t>
            </a:r>
            <a:r>
              <a:rPr lang="en-US" dirty="0" smtClean="0"/>
              <a:t>«</a:t>
            </a:r>
            <a:r>
              <a:rPr lang="ru-RU" dirty="0" smtClean="0"/>
              <a:t>Раз - ступенька, два - ступенька</a:t>
            </a:r>
            <a:r>
              <a:rPr lang="en-US" dirty="0" smtClean="0"/>
              <a:t>».</a:t>
            </a:r>
          </a:p>
          <a:p>
            <a:r>
              <a:rPr lang="ru-RU" dirty="0" err="1" smtClean="0"/>
              <a:t>Л.Г.Петерсон</a:t>
            </a:r>
            <a:r>
              <a:rPr lang="ru-RU" dirty="0" smtClean="0"/>
              <a:t>, </a:t>
            </a:r>
            <a:r>
              <a:rPr lang="ru-RU" dirty="0" err="1" smtClean="0"/>
              <a:t>Е.Е.Кочемасова</a:t>
            </a:r>
            <a:r>
              <a:rPr lang="ru-RU" dirty="0" smtClean="0"/>
              <a:t>. </a:t>
            </a:r>
            <a:r>
              <a:rPr lang="en-US" dirty="0" smtClean="0"/>
              <a:t>«</a:t>
            </a:r>
            <a:r>
              <a:rPr lang="ru-RU" dirty="0" err="1" smtClean="0"/>
              <a:t>Игралочка</a:t>
            </a:r>
            <a:r>
              <a:rPr lang="en-US" dirty="0" smtClean="0"/>
              <a:t>»</a:t>
            </a:r>
          </a:p>
          <a:p>
            <a:r>
              <a:rPr lang="ru-RU" dirty="0" smtClean="0"/>
              <a:t>Концепция построения развивающей среды в дошкольном учреждении.</a:t>
            </a:r>
          </a:p>
          <a:p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1\Desktop\1005462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188517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1\Desktop\978-5-86775-539-3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1872208" cy="2681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1\Desktop\de8817ccb3c0473ad806758848d8a34b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7"/>
            <a:ext cx="1800200" cy="2677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1\Desktop\70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764704"/>
            <a:ext cx="1656184" cy="2194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Users\1\Desktop\origina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92696"/>
            <a:ext cx="1905000" cy="2638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 проекта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– Организационный:</a:t>
            </a:r>
          </a:p>
          <a:p>
            <a:r>
              <a:rPr lang="en-US" dirty="0" smtClean="0"/>
              <a:t> </a:t>
            </a:r>
            <a:r>
              <a:rPr lang="ru-RU" dirty="0" smtClean="0"/>
              <a:t>составление проекта поэтапного плана работы;                     </a:t>
            </a:r>
          </a:p>
          <a:p>
            <a:r>
              <a:rPr lang="ru-RU" dirty="0" smtClean="0"/>
              <a:t>анализ проблемы: как повысить познавательную активность детей;</a:t>
            </a:r>
          </a:p>
          <a:p>
            <a:r>
              <a:rPr lang="ru-RU" dirty="0" smtClean="0"/>
              <a:t>создание банка идей и предложений; подбор методической, справочной литературы по выбранной тематике проекта;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подбор необходимого оборудования и пособий для практического обогащения проекта, целенаправленности, систематизации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–образовательного процесса математической направленности.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 - Планирование реализации проекта:</a:t>
            </a:r>
          </a:p>
          <a:p>
            <a:r>
              <a:rPr lang="ru-RU" dirty="0" smtClean="0"/>
              <a:t>определение задач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образовательной работы;</a:t>
            </a:r>
          </a:p>
          <a:p>
            <a:r>
              <a:rPr lang="ru-RU" dirty="0" smtClean="0"/>
              <a:t>планирование деятельности;</a:t>
            </a:r>
          </a:p>
          <a:p>
            <a:r>
              <a:rPr lang="ru-RU" dirty="0" smtClean="0"/>
              <a:t>разработка конспектов игр -  занятий, КВН.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III </a:t>
            </a:r>
            <a:r>
              <a:rPr lang="ru-RU" b="1" dirty="0" smtClean="0"/>
              <a:t>этап - Реализация проекта:</a:t>
            </a:r>
          </a:p>
          <a:p>
            <a:r>
              <a:rPr lang="ru-RU" dirty="0" smtClean="0"/>
              <a:t>Определить новые направления в работе с родителями .</a:t>
            </a:r>
          </a:p>
          <a:p>
            <a:r>
              <a:rPr lang="ru-RU" dirty="0" smtClean="0"/>
              <a:t>Составить новые формы работы  с детьми.</a:t>
            </a:r>
          </a:p>
          <a:p>
            <a:r>
              <a:rPr lang="ru-RU" dirty="0" smtClean="0"/>
              <a:t>Привлечь родителей к сотрудничеству с воспитателем.</a:t>
            </a:r>
          </a:p>
          <a:p>
            <a:r>
              <a:rPr lang="ru-RU" dirty="0" smtClean="0"/>
              <a:t>Совершенствовать способы мышления, расширять круг мыслительных задач; </a:t>
            </a:r>
          </a:p>
          <a:p>
            <a:r>
              <a:rPr lang="ru-RU" dirty="0" smtClean="0"/>
              <a:t>Развивать пространственное и логическое мышление; </a:t>
            </a:r>
          </a:p>
          <a:p>
            <a:r>
              <a:rPr lang="ru-RU" dirty="0" smtClean="0"/>
              <a:t>Формировать общие приемы и подходы к решению арифметических, логических задач. 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детьми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52736"/>
            <a:ext cx="8001056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-Выявление трудностей у детей.</a:t>
            </a:r>
          </a:p>
          <a:p>
            <a:pPr>
              <a:buNone/>
            </a:pPr>
            <a:r>
              <a:rPr lang="ru-RU" sz="2400" dirty="0" smtClean="0"/>
              <a:t>-Беседы об истории математики, связи математики и разных видов искусства </a:t>
            </a:r>
          </a:p>
          <a:p>
            <a:pPr>
              <a:buNone/>
            </a:pPr>
            <a:r>
              <a:rPr lang="ru-RU" sz="2400" dirty="0" smtClean="0"/>
              <a:t>-Проведение НОД (</a:t>
            </a:r>
            <a:r>
              <a:rPr lang="ru-RU" sz="2400" dirty="0" err="1" smtClean="0"/>
              <a:t>мет.объединение</a:t>
            </a:r>
            <a:r>
              <a:rPr lang="ru-RU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«</a:t>
            </a:r>
            <a:r>
              <a:rPr lang="ru-RU" sz="2400" dirty="0" smtClean="0"/>
              <a:t>Игра-путешествие зайчонка </a:t>
            </a:r>
            <a:r>
              <a:rPr lang="ru-RU" sz="2400" dirty="0" err="1" smtClean="0"/>
              <a:t>пушонка</a:t>
            </a:r>
            <a:r>
              <a:rPr lang="en-US" sz="2400" dirty="0" smtClean="0"/>
              <a:t>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Математический КВН </a:t>
            </a:r>
          </a:p>
          <a:p>
            <a:pPr>
              <a:buNone/>
            </a:pPr>
            <a:r>
              <a:rPr lang="ru-RU" sz="2400" dirty="0" smtClean="0"/>
              <a:t> - Интеллектуальные игры: </a:t>
            </a:r>
            <a:r>
              <a:rPr lang="en-US" sz="2400" dirty="0" smtClean="0"/>
              <a:t>«</a:t>
            </a:r>
            <a:r>
              <a:rPr lang="ru-RU" sz="2400" dirty="0" smtClean="0"/>
              <a:t>Четвертый лишний</a:t>
            </a:r>
            <a:r>
              <a:rPr lang="en-US" sz="2400" dirty="0" smtClean="0"/>
              <a:t>», «</a:t>
            </a:r>
            <a:r>
              <a:rPr lang="ru-RU" sz="2400" dirty="0" smtClean="0"/>
              <a:t>Веселые соседи</a:t>
            </a:r>
            <a:r>
              <a:rPr lang="en-US" sz="2400" dirty="0" smtClean="0"/>
              <a:t>», «</a:t>
            </a:r>
            <a:r>
              <a:rPr lang="ru-RU" sz="2400" dirty="0" smtClean="0"/>
              <a:t>Исключи лишнее</a:t>
            </a:r>
          </a:p>
          <a:p>
            <a:pPr>
              <a:buNone/>
            </a:pPr>
            <a:r>
              <a:rPr lang="ru-RU" sz="2400" dirty="0" smtClean="0"/>
              <a:t>-Использование интеллектуальных игр  во всех видах детской деятельности: </a:t>
            </a:r>
          </a:p>
          <a:p>
            <a:pPr>
              <a:buNone/>
            </a:pP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Использование игр с математическим содержанием реализуя все образовательные области: </a:t>
            </a:r>
            <a:r>
              <a:rPr lang="ru-RU" sz="2400" dirty="0" err="1" smtClean="0"/>
              <a:t>Худ.творчесто,ФК,Музыка</a:t>
            </a:r>
            <a:endParaRPr lang="ru-RU" sz="24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_6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903440" cy="3268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Проведение НОД (</a:t>
            </a:r>
            <a:r>
              <a:rPr lang="ru-RU" sz="3600" dirty="0" err="1" smtClean="0"/>
              <a:t>мет.объединение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1029" name="Picture 5" descr="C:\Users\1\Desktop\IMG_6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3737653"/>
            <a:ext cx="4933056" cy="32887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числа восемь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5388"/>
            <a:ext cx="3346617" cy="2509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3167"/>
            <a:ext cx="4076270" cy="305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« Геометрические фигуры»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/>
          <a:stretch/>
        </p:blipFill>
        <p:spPr bwMode="auto">
          <a:xfrm>
            <a:off x="4427984" y="3068960"/>
            <a:ext cx="3898287" cy="3338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097428" cy="3073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6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52425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Тип проекта</a:t>
            </a:r>
            <a:br>
              <a:rPr lang="ru-RU" b="1" dirty="0" smtClean="0"/>
            </a:br>
            <a:r>
              <a:rPr lang="ru-RU" sz="3600" dirty="0" smtClean="0"/>
              <a:t>По методу – информационно-исследовательский;</a:t>
            </a:r>
            <a:br>
              <a:rPr lang="ru-RU" sz="3600" dirty="0" smtClean="0"/>
            </a:br>
            <a:r>
              <a:rPr lang="ru-RU" sz="3600" dirty="0" smtClean="0"/>
              <a:t>По содержанию – </a:t>
            </a:r>
            <a:r>
              <a:rPr lang="en-US" sz="3600" dirty="0" smtClean="0"/>
              <a:t>«</a:t>
            </a:r>
            <a:r>
              <a:rPr lang="ru-RU" sz="3600" dirty="0" smtClean="0"/>
              <a:t>Ребенок и математические отношения</a:t>
            </a:r>
            <a:r>
              <a:rPr lang="en-US" sz="3600" dirty="0" smtClean="0"/>
              <a:t>»;</a:t>
            </a:r>
            <a:br>
              <a:rPr lang="en-US" sz="3600" dirty="0" smtClean="0"/>
            </a:br>
            <a:r>
              <a:rPr lang="ru-RU" sz="3600" dirty="0" smtClean="0"/>
              <a:t>Ребенок – субъект проектирования;</a:t>
            </a:r>
            <a:br>
              <a:rPr lang="ru-RU" sz="3600" dirty="0" smtClean="0"/>
            </a:br>
            <a:r>
              <a:rPr lang="ru-RU" sz="3600" dirty="0" smtClean="0"/>
              <a:t>Внутри группы (участвуют  все дети группы)</a:t>
            </a:r>
            <a:br>
              <a:rPr lang="ru-RU" sz="3600" dirty="0" smtClean="0"/>
            </a:br>
            <a:r>
              <a:rPr lang="ru-RU" sz="3600" dirty="0" smtClean="0"/>
              <a:t>Фронтальный;</a:t>
            </a:r>
            <a:br>
              <a:rPr lang="ru-RU" sz="3600" dirty="0" smtClean="0"/>
            </a:br>
            <a:r>
              <a:rPr lang="ru-RU" sz="3600" dirty="0" smtClean="0"/>
              <a:t>Долгосрочный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анкетирование  родителей ;</a:t>
            </a:r>
          </a:p>
          <a:p>
            <a:r>
              <a:rPr lang="ru-RU" sz="2800" dirty="0" smtClean="0"/>
              <a:t>Оформление папки передвижки на тему: </a:t>
            </a:r>
            <a:r>
              <a:rPr lang="en-US" sz="2800" dirty="0" smtClean="0"/>
              <a:t>«</a:t>
            </a:r>
            <a:r>
              <a:rPr lang="ru-RU" sz="2800" dirty="0" smtClean="0"/>
              <a:t>Математика и в шутку и всерьез</a:t>
            </a:r>
            <a:r>
              <a:rPr lang="en-US" sz="2800" dirty="0" smtClean="0"/>
              <a:t>»</a:t>
            </a:r>
            <a:endParaRPr lang="ru-RU" sz="2800" dirty="0" smtClean="0"/>
          </a:p>
          <a:p>
            <a:r>
              <a:rPr lang="ru-RU" sz="2800" dirty="0" smtClean="0"/>
              <a:t>математический КВН детей вместе с родителями </a:t>
            </a:r>
            <a:endParaRPr lang="en-US" sz="2800" dirty="0" smtClean="0"/>
          </a:p>
          <a:p>
            <a:r>
              <a:rPr lang="ru-RU" sz="2800" dirty="0" smtClean="0"/>
              <a:t>родительское собрание на тему: </a:t>
            </a:r>
            <a:r>
              <a:rPr lang="en-US" sz="2800" dirty="0" smtClean="0"/>
              <a:t>«</a:t>
            </a:r>
            <a:r>
              <a:rPr lang="ru-RU" sz="2800" dirty="0" smtClean="0"/>
              <a:t>Интеллектуальные игры – как средство познания мира математики</a:t>
            </a:r>
            <a:r>
              <a:rPr lang="en-US" sz="2800" dirty="0" smtClean="0"/>
              <a:t>»</a:t>
            </a:r>
            <a:endParaRPr lang="ru-RU" sz="2800" dirty="0" smtClean="0"/>
          </a:p>
          <a:p>
            <a:r>
              <a:rPr lang="en-US" sz="2800" dirty="0" smtClean="0"/>
              <a:t> </a:t>
            </a:r>
            <a:r>
              <a:rPr lang="ru-RU" sz="2800" dirty="0" smtClean="0"/>
              <a:t>Консультации и беседы с родителями на тему: </a:t>
            </a:r>
            <a:r>
              <a:rPr lang="en-US" sz="2800" dirty="0" smtClean="0"/>
              <a:t>«</a:t>
            </a:r>
            <a:r>
              <a:rPr lang="ru-RU" sz="2800" dirty="0" smtClean="0"/>
              <a:t>Интеллектуальные игры в жизни детей</a:t>
            </a:r>
            <a:r>
              <a:rPr lang="en-US" sz="2800" dirty="0" smtClean="0"/>
              <a:t>», «</a:t>
            </a:r>
            <a:r>
              <a:rPr lang="ru-RU" sz="2800" dirty="0" smtClean="0"/>
              <a:t>Развитие математических способностей у дошкольников</a:t>
            </a:r>
            <a:r>
              <a:rPr lang="en-US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510741" cy="41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7" y="2788433"/>
            <a:ext cx="4392488" cy="3294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Совместнная</a:t>
            </a:r>
            <a:r>
              <a:rPr lang="ru-RU" b="1" dirty="0" smtClean="0"/>
              <a:t> </a:t>
            </a:r>
            <a:r>
              <a:rPr lang="ru-RU" b="1" dirty="0" smtClean="0"/>
              <a:t>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Экспериментирование.</a:t>
            </a:r>
          </a:p>
          <a:p>
            <a:r>
              <a:rPr lang="ru-RU" dirty="0" smtClean="0"/>
              <a:t>Игры детей  с дидактическими играми.</a:t>
            </a:r>
          </a:p>
          <a:p>
            <a:r>
              <a:rPr lang="ru-RU" dirty="0" smtClean="0"/>
              <a:t>Прогулка.</a:t>
            </a:r>
          </a:p>
          <a:p>
            <a:r>
              <a:rPr lang="ru-RU" dirty="0" smtClean="0"/>
              <a:t>Рассматривание книг, пособий, картин.</a:t>
            </a:r>
          </a:p>
          <a:p>
            <a:r>
              <a:rPr lang="ru-RU" dirty="0" smtClean="0"/>
              <a:t>Работа в рабочих тетрадях по математике.</a:t>
            </a:r>
          </a:p>
          <a:p>
            <a:r>
              <a:rPr lang="ru-RU" dirty="0" smtClean="0"/>
              <a:t>Беседы детей между собой.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04181" cy="3872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0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Угадай фигуру»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3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Раз полоска, два полоска»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1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педагогами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КВН среди педагогов</a:t>
            </a:r>
          </a:p>
          <a:p>
            <a:r>
              <a:rPr lang="ru-RU" dirty="0" smtClean="0"/>
              <a:t> РМО на тему: </a:t>
            </a:r>
            <a:r>
              <a:rPr lang="en-US" dirty="0" smtClean="0"/>
              <a:t>«</a:t>
            </a:r>
            <a:r>
              <a:rPr lang="ru-RU" dirty="0" smtClean="0"/>
              <a:t>Развитие математических способностей детей посредством интеллектуальных игр</a:t>
            </a:r>
            <a:r>
              <a:rPr lang="en-US" dirty="0" smtClean="0"/>
              <a:t>»</a:t>
            </a:r>
            <a:endParaRPr lang="ru-RU" dirty="0" smtClean="0"/>
          </a:p>
          <a:p>
            <a:r>
              <a:rPr lang="ru-RU" dirty="0" err="1" smtClean="0"/>
              <a:t>Выступлени</a:t>
            </a:r>
            <a:r>
              <a:rPr lang="ru-RU" dirty="0" smtClean="0"/>
              <a:t> на педагогическом совете с сообщением на тему: </a:t>
            </a:r>
            <a:r>
              <a:rPr lang="en-US" dirty="0" smtClean="0"/>
              <a:t>«</a:t>
            </a:r>
            <a:r>
              <a:rPr lang="ru-RU" dirty="0" smtClean="0"/>
              <a:t>Интегрированные занятия – комплексный подход к развитию интеллекта детей и творчества</a:t>
            </a:r>
            <a:r>
              <a:rPr lang="en-US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>
                <a:solidFill>
                  <a:prstClr val="black"/>
                </a:solidFill>
                <a:ea typeface="+mn-ea"/>
                <a:cs typeface="+mn-cs"/>
              </a:rPr>
              <a:t>«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Развитие математических способностей детей посредством интеллектуальных игр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»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C:\Users\АЛАН\Pictures\img2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856"/>
          <a:stretch/>
        </p:blipFill>
        <p:spPr bwMode="auto">
          <a:xfrm>
            <a:off x="1619672" y="2538825"/>
            <a:ext cx="5978992" cy="322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детей к концу выпускного года сформировались такие мыслительные умения и способности, которые помогут ему в будущем легко освоить новое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80728"/>
            <a:ext cx="8001056" cy="158417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C:\Users\1\Desktop\39812_428706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34296">
            <a:off x="2833629" y="2421318"/>
            <a:ext cx="3375345" cy="33374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ru-RU" dirty="0" smtClean="0"/>
              <a:t>способствовать развитию у детей:</a:t>
            </a:r>
          </a:p>
          <a:p>
            <a:r>
              <a:rPr lang="ru-RU" dirty="0" smtClean="0"/>
              <a:t>высокой познавательной мотивации;</a:t>
            </a:r>
          </a:p>
          <a:p>
            <a:r>
              <a:rPr lang="ru-RU" dirty="0" smtClean="0"/>
              <a:t>свободной, самостоятельной, активной, проявляющей инициативы в деятельности и в общении;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4664"/>
            <a:ext cx="8001056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формировать мотивации учения, ориентированной на удовлетворение познавательных интересов, радость творчества;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воспитывать уверенность в собственных интеллектуальных возможностях;</a:t>
            </a:r>
          </a:p>
          <a:p>
            <a:r>
              <a:rPr lang="ru-RU" dirty="0" smtClean="0"/>
              <a:t>формировать мыслительные операции (анализа, синтеза, аналогии);</a:t>
            </a:r>
          </a:p>
          <a:p>
            <a:r>
              <a:rPr lang="ru-RU" dirty="0" smtClean="0"/>
              <a:t>развивать образное и вариативное мышление, фантазию, воображение, творческие способности.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Ожидаемый 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детей выработан интерес к самому процессу познания математики;</a:t>
            </a:r>
          </a:p>
          <a:p>
            <a:r>
              <a:rPr lang="ru-RU" dirty="0" smtClean="0"/>
              <a:t>преодолевают трудности;</a:t>
            </a:r>
          </a:p>
          <a:p>
            <a:r>
              <a:rPr lang="ru-RU" dirty="0" smtClean="0"/>
              <a:t>не боятся ошибок; </a:t>
            </a:r>
          </a:p>
          <a:p>
            <a:r>
              <a:rPr lang="en-US" dirty="0" smtClean="0"/>
              <a:t> </a:t>
            </a:r>
            <a:r>
              <a:rPr lang="ru-RU" dirty="0" smtClean="0"/>
              <a:t>самостоятельно находят способы решения познавательных  задач;</a:t>
            </a:r>
          </a:p>
          <a:p>
            <a:r>
              <a:rPr lang="ru-RU" dirty="0" smtClean="0"/>
              <a:t>стремятся к достижению поставленной цели;</a:t>
            </a:r>
          </a:p>
          <a:p>
            <a:r>
              <a:rPr lang="ru-RU" dirty="0" smtClean="0"/>
              <a:t>умеют переносить усвоенный опыт в новые ситуации.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Новизна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работе предлагается система работы в соответствии с современными требованиями.</a:t>
            </a:r>
          </a:p>
          <a:p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реализации: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сенсорные праздники (младший возраст);</a:t>
            </a:r>
          </a:p>
          <a:p>
            <a:r>
              <a:rPr lang="ru-RU" dirty="0" smtClean="0"/>
              <a:t>театрализация с математическим содержанием; </a:t>
            </a:r>
          </a:p>
          <a:p>
            <a:r>
              <a:rPr lang="ru-RU" dirty="0" smtClean="0"/>
              <a:t>НОД  (свободное участие детей в нем);</a:t>
            </a:r>
          </a:p>
          <a:p>
            <a:r>
              <a:rPr lang="ru-RU" dirty="0" smtClean="0"/>
              <a:t>ОД  (фронтальное) с четкими правилами, обязательное для всех;</a:t>
            </a:r>
          </a:p>
          <a:p>
            <a:r>
              <a:rPr lang="ru-RU" dirty="0" smtClean="0"/>
              <a:t>свободные беседы об истории математики, связи математики и разных видов искусства – музыки, архитектуры, декоративно - прикладного искусства, дизайна;</a:t>
            </a:r>
          </a:p>
          <a:p>
            <a:r>
              <a:rPr lang="ru-RU" dirty="0" smtClean="0"/>
              <a:t>самостоятельная исследовательская деятельность в развивающей среде;</a:t>
            </a:r>
          </a:p>
          <a:p>
            <a:r>
              <a:rPr lang="en-US" dirty="0" smtClean="0"/>
              <a:t> </a:t>
            </a:r>
            <a:r>
              <a:rPr lang="ru-RU" dirty="0" smtClean="0"/>
              <a:t>творческая деятельность в малой подгруппе(3-6 детей),</a:t>
            </a:r>
          </a:p>
          <a:p>
            <a:r>
              <a:rPr lang="ru-RU" dirty="0" smtClean="0"/>
              <a:t>учебно-игровая деятельность (познавательные игры, занятия),</a:t>
            </a:r>
          </a:p>
          <a:p>
            <a:r>
              <a:rPr lang="en-US" dirty="0" smtClean="0"/>
              <a:t> </a:t>
            </a:r>
            <a:r>
              <a:rPr lang="ru-RU" dirty="0" smtClean="0"/>
              <a:t>игровой тренинг.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и приемы: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практические (игровые);</a:t>
            </a:r>
          </a:p>
          <a:p>
            <a:r>
              <a:rPr lang="en-US" dirty="0" smtClean="0"/>
              <a:t> </a:t>
            </a:r>
            <a:r>
              <a:rPr lang="ru-RU" dirty="0" smtClean="0"/>
              <a:t>экспериментирование;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моделирование;</a:t>
            </a:r>
          </a:p>
          <a:p>
            <a:r>
              <a:rPr lang="ru-RU" dirty="0" smtClean="0"/>
              <a:t>воссоздание;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преобразование;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конструирование;</a:t>
            </a:r>
          </a:p>
          <a:p>
            <a:r>
              <a:rPr lang="ru-RU" dirty="0" smtClean="0"/>
              <a:t>сюжетно – ролевая игра;</a:t>
            </a:r>
          </a:p>
          <a:p>
            <a:r>
              <a:rPr lang="ru-RU" dirty="0" smtClean="0"/>
              <a:t>игра – драматизация.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Дидактические средства: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наглядный материал (книги, компьютер);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блоки </a:t>
            </a:r>
            <a:r>
              <a:rPr lang="ru-RU" dirty="0" err="1" smtClean="0"/>
              <a:t>Дьенеша</a:t>
            </a:r>
            <a:r>
              <a:rPr lang="ru-RU" dirty="0" smtClean="0"/>
              <a:t>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;</a:t>
            </a:r>
          </a:p>
          <a:p>
            <a:r>
              <a:rPr lang="en-US" dirty="0" smtClean="0"/>
              <a:t> </a:t>
            </a:r>
            <a:r>
              <a:rPr lang="ru-RU" dirty="0" smtClean="0"/>
              <a:t>модели.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34</TotalTime>
  <Words>768</Words>
  <Application>Microsoft Office PowerPoint</Application>
  <PresentationFormat>Экран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TS101908704</vt:lpstr>
      <vt:lpstr>Развитие математических способностей посредством интеллектуальных игр </vt:lpstr>
      <vt:lpstr> Тип проекта По методу – информационно-исследовательский; По содержанию – «Ребенок и математические отношения»; Ребенок – субъект проектирования; Внутри группы (участвуют  все дети группы) Фронтальный; Долгосрочный. </vt:lpstr>
      <vt:lpstr>Цель</vt:lpstr>
      <vt:lpstr>Задачи: </vt:lpstr>
      <vt:lpstr>Ожидаемый результат </vt:lpstr>
      <vt:lpstr>Новизна</vt:lpstr>
      <vt:lpstr>Формы реализации: </vt:lpstr>
      <vt:lpstr>Методы и приемы: </vt:lpstr>
      <vt:lpstr> Дидактические средства: </vt:lpstr>
      <vt:lpstr>Дидактические игры: </vt:lpstr>
      <vt:lpstr>Методологическая основа</vt:lpstr>
      <vt:lpstr>Презентация PowerPoint</vt:lpstr>
      <vt:lpstr>Этапы реализации проекта </vt:lpstr>
      <vt:lpstr>Презентация PowerPoint</vt:lpstr>
      <vt:lpstr>Презентация PowerPoint</vt:lpstr>
      <vt:lpstr>Работа с детьми </vt:lpstr>
      <vt:lpstr>Проведение НОД (мет.объединение)</vt:lpstr>
      <vt:lpstr>Состав числа восемь</vt:lpstr>
      <vt:lpstr>НОД « Геометрические фигуры»</vt:lpstr>
      <vt:lpstr>работа с родителями</vt:lpstr>
      <vt:lpstr>Презентация PowerPoint</vt:lpstr>
      <vt:lpstr>Совместнная деятельность</vt:lpstr>
      <vt:lpstr>Презентация PowerPoint</vt:lpstr>
      <vt:lpstr>Д/И « Угадай фигуру»</vt:lpstr>
      <vt:lpstr>Д/И « Раз полоска, два полоска»</vt:lpstr>
      <vt:lpstr>Работа с педагогами</vt:lpstr>
      <vt:lpstr>«Развитие математических способностей детей посредством интеллектуальных игр» </vt:lpstr>
      <vt:lpstr>вывод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математических способностей посредством интеллектуальных игр </dc:title>
  <dc:creator>1</dc:creator>
  <cp:keywords/>
  <dc:description>Шаблон оформления
Корпорация Майкрософт</dc:description>
  <cp:lastModifiedBy>1</cp:lastModifiedBy>
  <cp:revision>4</cp:revision>
  <dcterms:created xsi:type="dcterms:W3CDTF">2014-02-07T08:55:34Z</dcterms:created>
  <dcterms:modified xsi:type="dcterms:W3CDTF">2014-03-05T10:40:21Z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