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761" r:id="rId2"/>
    <p:sldMasterId id="2147483764" r:id="rId3"/>
  </p:sldMasterIdLst>
  <p:sldIdLst>
    <p:sldId id="256" r:id="rId4"/>
    <p:sldId id="257" r:id="rId5"/>
    <p:sldId id="258" r:id="rId6"/>
    <p:sldId id="259" r:id="rId7"/>
    <p:sldId id="260" r:id="rId8"/>
    <p:sldId id="261" r:id="rId9"/>
    <p:sldId id="262" r:id="rId10"/>
    <p:sldId id="263" r:id="rId11"/>
    <p:sldId id="264" r:id="rId12"/>
    <p:sldId id="265" r:id="rId13"/>
    <p:sldId id="26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K:\ProPowerPoint\Шаблоны\В работе\Краски природы\KraskiPrio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0"/>
            <a:ext cx="9259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0" y="116632"/>
            <a:ext cx="5220072" cy="1152128"/>
          </a:xfrm>
        </p:spPr>
        <p:txBody>
          <a:bodyPr/>
          <a:lstStyle>
            <a:lvl1pPr algn="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3882" y="1412776"/>
            <a:ext cx="5206190" cy="72008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val="367172788"/>
      </p:ext>
    </p:extLst>
  </p:cSld>
  <p:clrMapOvr>
    <a:masterClrMapping/>
  </p:clrMapOvr>
  <p:transition spd="slow">
    <p:randomBa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5150503-394E-4A89-9F8D-DE32628EBF3D}" type="datetimeFigureOut">
              <a:rPr lang="ru-RU" smtClean="0"/>
              <a:t>28.02.2018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EBBFF99-BE35-4504-9B37-94EBB14E04D6}" type="slidenum">
              <a:rPr lang="ru-RU" smtClean="0"/>
              <a:t>‹#›</a:t>
            </a:fld>
            <a:endParaRPr lang="ru-RU"/>
          </a:p>
        </p:txBody>
      </p:sp>
    </p:spTree>
    <p:extLst>
      <p:ext uri="{BB962C8B-B14F-4D97-AF65-F5344CB8AC3E}">
        <p14:creationId xmlns:p14="http://schemas.microsoft.com/office/powerpoint/2010/main" val="2804300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5150503-394E-4A89-9F8D-DE32628EBF3D}" type="datetimeFigureOut">
              <a:rPr lang="ru-RU" smtClean="0"/>
              <a:t>28.02.2018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EBBFF99-BE35-4504-9B37-94EBB14E04D6}" type="slidenum">
              <a:rPr lang="ru-RU" smtClean="0"/>
              <a:t>‹#›</a:t>
            </a:fld>
            <a:endParaRPr lang="ru-RU"/>
          </a:p>
        </p:txBody>
      </p:sp>
    </p:spTree>
    <p:extLst>
      <p:ext uri="{BB962C8B-B14F-4D97-AF65-F5344CB8AC3E}">
        <p14:creationId xmlns:p14="http://schemas.microsoft.com/office/powerpoint/2010/main" val="892321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5150503-394E-4A89-9F8D-DE32628EBF3D}" type="datetimeFigureOut">
              <a:rPr lang="ru-RU" smtClean="0"/>
              <a:t>28.02.2018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BBFF99-BE35-4504-9B37-94EBB14E04D6}" type="slidenum">
              <a:rPr lang="ru-RU" smtClean="0"/>
              <a:t>‹#›</a:t>
            </a:fld>
            <a:endParaRPr lang="ru-RU"/>
          </a:p>
        </p:txBody>
      </p:sp>
    </p:spTree>
    <p:extLst>
      <p:ext uri="{BB962C8B-B14F-4D97-AF65-F5344CB8AC3E}">
        <p14:creationId xmlns:p14="http://schemas.microsoft.com/office/powerpoint/2010/main" val="2016821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5150503-394E-4A89-9F8D-DE32628EBF3D}" type="datetimeFigureOut">
              <a:rPr lang="ru-RU" smtClean="0"/>
              <a:t>28.02.2018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BBFF99-BE35-4504-9B37-94EBB14E04D6}" type="slidenum">
              <a:rPr lang="ru-RU" smtClean="0"/>
              <a:t>‹#›</a:t>
            </a:fld>
            <a:endParaRPr lang="ru-RU"/>
          </a:p>
        </p:txBody>
      </p:sp>
    </p:spTree>
    <p:extLst>
      <p:ext uri="{BB962C8B-B14F-4D97-AF65-F5344CB8AC3E}">
        <p14:creationId xmlns:p14="http://schemas.microsoft.com/office/powerpoint/2010/main" val="2577147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150503-394E-4A89-9F8D-DE32628EBF3D}" type="datetimeFigureOut">
              <a:rPr lang="ru-RU" smtClean="0"/>
              <a:t>28.02.2018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BBFF99-BE35-4504-9B37-94EBB14E04D6}" type="slidenum">
              <a:rPr lang="ru-RU" smtClean="0"/>
              <a:t>‹#›</a:t>
            </a:fld>
            <a:endParaRPr lang="ru-RU"/>
          </a:p>
        </p:txBody>
      </p:sp>
    </p:spTree>
    <p:extLst>
      <p:ext uri="{BB962C8B-B14F-4D97-AF65-F5344CB8AC3E}">
        <p14:creationId xmlns:p14="http://schemas.microsoft.com/office/powerpoint/2010/main" val="4216011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49" y="366713"/>
            <a:ext cx="1543051"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1" y="366713"/>
            <a:ext cx="4476751"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150503-394E-4A89-9F8D-DE32628EBF3D}" type="datetimeFigureOut">
              <a:rPr lang="ru-RU" smtClean="0"/>
              <a:t>28.02.2018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BBFF99-BE35-4504-9B37-94EBB14E04D6}" type="slidenum">
              <a:rPr lang="ru-RU" smtClean="0"/>
              <a:t>‹#›</a:t>
            </a:fld>
            <a:endParaRPr lang="ru-RU"/>
          </a:p>
        </p:txBody>
      </p:sp>
    </p:spTree>
    <p:extLst>
      <p:ext uri="{BB962C8B-B14F-4D97-AF65-F5344CB8AC3E}">
        <p14:creationId xmlns:p14="http://schemas.microsoft.com/office/powerpoint/2010/main" val="28888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230915869"/>
      </p:ext>
    </p:extLst>
  </p:cSld>
  <p:clrMapOvr>
    <a:masterClrMapping/>
  </p:clrMapOvr>
  <p:transition spd="slow">
    <p:randomBa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K:\ProPowerPoint\Шаблоны\В работе\Радуга\Radu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5139316" y="5373216"/>
            <a:ext cx="4032448" cy="720080"/>
          </a:xfrm>
        </p:spPr>
        <p:txBody>
          <a:bodyPr>
            <a:normAutofit/>
          </a:bodyPr>
          <a:lstStyle>
            <a:lvl1pPr>
              <a:defRPr sz="3600" b="1" i="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4149734" y="6260641"/>
            <a:ext cx="4968552" cy="60047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val="976679112"/>
      </p:ext>
    </p:extLst>
  </p:cSld>
  <p:clrMapOvr>
    <a:masterClrMapping/>
  </p:clrMapOvr>
  <p:transition spd="slow">
    <p:randomBa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841072707"/>
      </p:ext>
    </p:extLst>
  </p:cSld>
  <p:clrMapOvr>
    <a:masterClrMapping/>
  </p:clrMapOvr>
  <p:transition spd="slow">
    <p:randomBa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5150503-394E-4A89-9F8D-DE32628EBF3D}" type="datetimeFigureOut">
              <a:rPr lang="ru-RU" smtClean="0"/>
              <a:t>28.02.2018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BBFF99-BE35-4504-9B37-94EBB14E04D6}" type="slidenum">
              <a:rPr lang="ru-RU" smtClean="0"/>
              <a:t>‹#›</a:t>
            </a:fld>
            <a:endParaRPr lang="ru-RU"/>
          </a:p>
        </p:txBody>
      </p:sp>
    </p:spTree>
    <p:extLst>
      <p:ext uri="{BB962C8B-B14F-4D97-AF65-F5344CB8AC3E}">
        <p14:creationId xmlns:p14="http://schemas.microsoft.com/office/powerpoint/2010/main" val="3733234582"/>
      </p:ext>
    </p:extLst>
  </p:cSld>
  <p:clrMapOvr>
    <a:masterClrMapping/>
  </p:clrMapOvr>
  <p:transition spd="slow">
    <p:randomBa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150503-394E-4A89-9F8D-DE32628EBF3D}" type="datetimeFigureOut">
              <a:rPr lang="ru-RU" smtClean="0"/>
              <a:t>28.02.2018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BBFF99-BE35-4504-9B37-94EBB14E04D6}" type="slidenum">
              <a:rPr lang="ru-RU" smtClean="0"/>
              <a:t>‹#›</a:t>
            </a:fld>
            <a:endParaRPr lang="ru-RU"/>
          </a:p>
        </p:txBody>
      </p:sp>
    </p:spTree>
    <p:extLst>
      <p:ext uri="{BB962C8B-B14F-4D97-AF65-F5344CB8AC3E}">
        <p14:creationId xmlns:p14="http://schemas.microsoft.com/office/powerpoint/2010/main" val="4043688107"/>
      </p:ext>
    </p:extLst>
  </p:cSld>
  <p:clrMapOvr>
    <a:masterClrMapping/>
  </p:clrMapOvr>
  <p:transition spd="slow">
    <p:randomBa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5150503-394E-4A89-9F8D-DE32628EBF3D}" type="datetimeFigureOut">
              <a:rPr lang="ru-RU" smtClean="0"/>
              <a:t>28.02.2018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BBFF99-BE35-4504-9B37-94EBB14E04D6}" type="slidenum">
              <a:rPr lang="ru-RU" smtClean="0"/>
              <a:t>‹#›</a:t>
            </a:fld>
            <a:endParaRPr lang="ru-RU"/>
          </a:p>
        </p:txBody>
      </p:sp>
    </p:spTree>
    <p:extLst>
      <p:ext uri="{BB962C8B-B14F-4D97-AF65-F5344CB8AC3E}">
        <p14:creationId xmlns:p14="http://schemas.microsoft.com/office/powerpoint/2010/main" val="302301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5150503-394E-4A89-9F8D-DE32628EBF3D}" type="datetimeFigureOut">
              <a:rPr lang="ru-RU" smtClean="0"/>
              <a:t>28.02.2018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BBFF99-BE35-4504-9B37-94EBB14E04D6}" type="slidenum">
              <a:rPr lang="ru-RU" smtClean="0"/>
              <a:t>‹#›</a:t>
            </a:fld>
            <a:endParaRPr lang="ru-RU"/>
          </a:p>
        </p:txBody>
      </p:sp>
    </p:spTree>
    <p:extLst>
      <p:ext uri="{BB962C8B-B14F-4D97-AF65-F5344CB8AC3E}">
        <p14:creationId xmlns:p14="http://schemas.microsoft.com/office/powerpoint/2010/main" val="2656169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5150503-394E-4A89-9F8D-DE32628EBF3D}" type="datetimeFigureOut">
              <a:rPr lang="ru-RU" smtClean="0"/>
              <a:t>28.02.2018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EBBFF99-BE35-4504-9B37-94EBB14E04D6}" type="slidenum">
              <a:rPr lang="ru-RU" smtClean="0"/>
              <a:t>‹#›</a:t>
            </a:fld>
            <a:endParaRPr lang="ru-RU"/>
          </a:p>
        </p:txBody>
      </p:sp>
    </p:spTree>
    <p:extLst>
      <p:ext uri="{BB962C8B-B14F-4D97-AF65-F5344CB8AC3E}">
        <p14:creationId xmlns:p14="http://schemas.microsoft.com/office/powerpoint/2010/main" val="30602944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descr="K:\ProPowerPoint\Шаблоны\В работе\Краски природы\KraskiPriodyPri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8" y="0"/>
            <a:ext cx="9164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Заголовок 1"/>
          <p:cNvSpPr>
            <a:spLocks noGrp="1"/>
          </p:cNvSpPr>
          <p:nvPr>
            <p:ph type="title"/>
          </p:nvPr>
        </p:nvSpPr>
        <p:spPr bwMode="auto">
          <a:xfrm>
            <a:off x="1835150" y="188913"/>
            <a:ext cx="69135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8" name="Текст 2"/>
          <p:cNvSpPr>
            <a:spLocks noGrp="1"/>
          </p:cNvSpPr>
          <p:nvPr>
            <p:ph type="body" idx="1"/>
          </p:nvPr>
        </p:nvSpPr>
        <p:spPr bwMode="auto">
          <a:xfrm>
            <a:off x="1835150" y="1412875"/>
            <a:ext cx="685165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9" name="TextBox 6"/>
          <p:cNvSpPr txBox="1">
            <a:spLocks noChangeArrowheads="1"/>
          </p:cNvSpPr>
          <p:nvPr/>
        </p:nvSpPr>
        <p:spPr bwMode="auto">
          <a:xfrm>
            <a:off x="7938" y="6573838"/>
            <a:ext cx="161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400" smtClean="0">
                <a:solidFill>
                  <a:srgbClr val="FDEADA"/>
                </a:solidFill>
                <a:latin typeface="Bell MT" pitchFamily="18" charset="0"/>
              </a:rPr>
              <a:t>ProPowerPoint.Ru</a:t>
            </a:r>
            <a:endParaRPr lang="ru-RU" sz="1400" smtClean="0">
              <a:solidFill>
                <a:srgbClr val="FDEADA"/>
              </a:solidFill>
              <a:latin typeface="Ariston" pitchFamily="66" charset="0"/>
            </a:endParaRP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Lst>
  <p:transition spd="slow">
    <p:randomBar/>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K:\ProPowerPoint\Шаблоны\В работе\Радуга\RadugaSli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Заголовок 1"/>
          <p:cNvSpPr>
            <a:spLocks noGrp="1"/>
          </p:cNvSpPr>
          <p:nvPr>
            <p:ph type="title"/>
          </p:nvPr>
        </p:nvSpPr>
        <p:spPr bwMode="auto">
          <a:xfrm>
            <a:off x="2051050" y="274638"/>
            <a:ext cx="663575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8" name="Текст 2"/>
          <p:cNvSpPr>
            <a:spLocks noGrp="1"/>
          </p:cNvSpPr>
          <p:nvPr>
            <p:ph type="body" idx="1"/>
          </p:nvPr>
        </p:nvSpPr>
        <p:spPr bwMode="auto">
          <a:xfrm>
            <a:off x="2051050" y="1412875"/>
            <a:ext cx="663575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9" name="TextBox 6"/>
          <p:cNvSpPr txBox="1">
            <a:spLocks noChangeArrowheads="1"/>
          </p:cNvSpPr>
          <p:nvPr/>
        </p:nvSpPr>
        <p:spPr bwMode="auto">
          <a:xfrm>
            <a:off x="0" y="6488113"/>
            <a:ext cx="18240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smtClean="0">
                <a:solidFill>
                  <a:srgbClr val="4F6228"/>
                </a:solidFill>
                <a:latin typeface="Ariston" pitchFamily="66" charset="0"/>
              </a:rPr>
              <a:t>ProPowerPoint.Ru</a:t>
            </a:r>
            <a:endParaRPr lang="ru-RU" sz="1600" smtClean="0">
              <a:solidFill>
                <a:srgbClr val="4F6228"/>
              </a:solidFill>
              <a:latin typeface="Ariston" pitchFamily="66" charset="0"/>
            </a:endParaRP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Lst>
  <p:transition spd="slow">
    <p:randomBar/>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150503-394E-4A89-9F8D-DE32628EBF3D}" type="datetimeFigureOut">
              <a:rPr lang="ru-RU" smtClean="0"/>
              <a:t>28.02.2018</a:t>
            </a:fld>
            <a:endParaRPr lang="ru-RU"/>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BFF99-BE35-4504-9B37-94EBB14E04D6}" type="slidenum">
              <a:rPr lang="ru-RU" smtClean="0"/>
              <a:t>‹#›</a:t>
            </a:fld>
            <a:endParaRPr lang="ru-RU"/>
          </a:p>
        </p:txBody>
      </p:sp>
    </p:spTree>
    <p:extLst>
      <p:ext uri="{BB962C8B-B14F-4D97-AF65-F5344CB8AC3E}">
        <p14:creationId xmlns:p14="http://schemas.microsoft.com/office/powerpoint/2010/main" val="7793403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spd="slow">
    <p:randomBa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27984" y="5373216"/>
            <a:ext cx="4743780" cy="720080"/>
          </a:xfrm>
        </p:spPr>
        <p:txBody>
          <a:bodyPr>
            <a:noAutofit/>
          </a:bodyPr>
          <a:lstStyle/>
          <a:p>
            <a:r>
              <a:rPr lang="ru-RU" sz="2400" dirty="0">
                <a:latin typeface="Times New Roman" panose="02020603050405020304" pitchFamily="18" charset="0"/>
                <a:cs typeface="Times New Roman" panose="02020603050405020304" pitchFamily="18" charset="0"/>
              </a:rPr>
              <a:t>Н</a:t>
            </a:r>
            <a:r>
              <a:rPr lang="ru-RU" sz="2400" dirty="0" smtClean="0">
                <a:latin typeface="Times New Roman" panose="02020603050405020304" pitchFamily="18" charset="0"/>
                <a:cs typeface="Times New Roman" panose="02020603050405020304" pitchFamily="18" charset="0"/>
              </a:rPr>
              <a:t>равственно-патриотическое воспитание в ДОУ</a:t>
            </a:r>
            <a:endParaRPr lang="ru-RU"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7" y="0"/>
            <a:ext cx="9144000" cy="7434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Скругленный прямоугольник 3"/>
          <p:cNvSpPr/>
          <p:nvPr/>
        </p:nvSpPr>
        <p:spPr>
          <a:xfrm>
            <a:off x="1979712" y="908720"/>
            <a:ext cx="6048672"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Нравственно-патриотическое воспитание в ДОУ</a:t>
            </a:r>
            <a:endParaRPr lang="ru-RU" dirty="0"/>
          </a:p>
        </p:txBody>
      </p:sp>
      <p:sp>
        <p:nvSpPr>
          <p:cNvPr id="5" name="Скругленный прямоугольник 4"/>
          <p:cNvSpPr/>
          <p:nvPr/>
        </p:nvSpPr>
        <p:spPr>
          <a:xfrm>
            <a:off x="4860032" y="5949993"/>
            <a:ext cx="410445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Подготовила: </a:t>
            </a:r>
            <a:r>
              <a:rPr lang="ru-RU" dirty="0" err="1" smtClean="0"/>
              <a:t>Арчегова</a:t>
            </a:r>
            <a:r>
              <a:rPr lang="ru-RU" dirty="0" smtClean="0"/>
              <a:t> Л.А.</a:t>
            </a:r>
          </a:p>
          <a:p>
            <a:pPr algn="ctr"/>
            <a:r>
              <a:rPr lang="ru-RU" dirty="0" smtClean="0"/>
              <a:t>Старший </a:t>
            </a:r>
            <a:r>
              <a:rPr lang="ru-RU" dirty="0" err="1" smtClean="0"/>
              <a:t>воспитательМКДОУ</a:t>
            </a:r>
            <a:r>
              <a:rPr lang="ru-RU" dirty="0" smtClean="0"/>
              <a:t> </a:t>
            </a:r>
            <a:r>
              <a:rPr lang="ru-RU" dirty="0" smtClean="0"/>
              <a:t>д.сад№4 «</a:t>
            </a:r>
            <a:r>
              <a:rPr lang="ru-RU" dirty="0" err="1" smtClean="0"/>
              <a:t>Уадындз</a:t>
            </a:r>
            <a:r>
              <a:rPr lang="ru-RU" dirty="0" smtClean="0"/>
              <a:t>»</a:t>
            </a:r>
            <a:endParaRPr lang="ru-RU" dirty="0"/>
          </a:p>
        </p:txBody>
      </p:sp>
    </p:spTree>
    <p:extLst>
      <p:ext uri="{BB962C8B-B14F-4D97-AF65-F5344CB8AC3E}">
        <p14:creationId xmlns:p14="http://schemas.microsoft.com/office/powerpoint/2010/main" val="2726709960"/>
      </p:ext>
    </p:extLst>
  </p:cSld>
  <p:clrMapOvr>
    <a:masterClrMapping/>
  </p:clrMapOvr>
  <p:transition spd="slow">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188640"/>
            <a:ext cx="6779096" cy="5688632"/>
          </a:xfrm>
        </p:spPr>
        <p:txBody>
          <a:bodyPr>
            <a:normAutofit fontScale="90000"/>
          </a:bodyPr>
          <a:lstStyle/>
          <a:p>
            <a:r>
              <a:rPr lang="ru-RU" sz="2200" dirty="0" smtClean="0">
                <a:latin typeface="Times New Roman" panose="02020603050405020304" pitchFamily="18" charset="0"/>
                <a:cs typeface="Times New Roman" panose="02020603050405020304" pitchFamily="18" charset="0"/>
              </a:rPr>
              <a:t>Мы - семья</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Цель: Расширение знаний дошкольников о структуре семьи, необходимости укрепления семейных связей. Задачи: Развивать интерес к представителям старших поколений, их роли в семейных отношениях. Воспитывать уважение к самым старшим родственникам, желание заботиться о них. В ходе работы с детьми воспитатель формирует представление о семейных корнях: родители, дедушка с бабушкой, прадеды. Изучение биографии своей семьи может превратиться в увлекательное занятие – оформление родословного дерева, где будет фотография и малыша. Педагог может оформить уголок «Делай, как мы», где найдется место фотографиям малышей с родителями в походе, в цирке, в лесу, по дороге в детский сад. Красочно оформленный стенд будет способствовать трансляции позитивного </a:t>
            </a:r>
            <a:r>
              <a:rPr lang="ru-RU" sz="2200" dirty="0" err="1">
                <a:latin typeface="Times New Roman" panose="02020603050405020304" pitchFamily="18" charset="0"/>
                <a:cs typeface="Times New Roman" panose="02020603050405020304" pitchFamily="18" charset="0"/>
              </a:rPr>
              <a:t>родительства</a:t>
            </a:r>
            <a:r>
              <a:rPr lang="ru-RU" sz="2200" dirty="0">
                <a:latin typeface="Times New Roman" panose="02020603050405020304" pitchFamily="18" charset="0"/>
                <a:cs typeface="Times New Roman" panose="02020603050405020304" pitchFamily="18" charset="0"/>
              </a:rPr>
              <a:t>, профилактике раннего неблагополучия.</a:t>
            </a:r>
            <a:r>
              <a:rPr lang="ru-RU" dirty="0"/>
              <a:t/>
            </a:r>
            <a:br>
              <a:rPr lang="ru-RU" dirty="0"/>
            </a:br>
            <a:endParaRPr lang="ru-RU"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44824"/>
            <a:ext cx="969348"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442875"/>
      </p:ext>
    </p:extLst>
  </p:cSld>
  <p:clrMapOvr>
    <a:masterClrMapping/>
  </p:clrMapOvr>
  <p:transition spd="slow">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274638"/>
            <a:ext cx="6635080" cy="6034682"/>
          </a:xfrm>
        </p:spPr>
        <p:txBody>
          <a:bodyPr>
            <a:normAutofit/>
          </a:bodyPr>
          <a:lstStyle/>
          <a:p>
            <a:r>
              <a:rPr lang="ru-RU" sz="2000" b="1" dirty="0" smtClean="0">
                <a:latin typeface="Times New Roman" panose="02020603050405020304" pitchFamily="18" charset="0"/>
                <a:cs typeface="Times New Roman" panose="02020603050405020304" pitchFamily="18" charset="0"/>
              </a:rPr>
              <a:t>Результат:</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i="1" dirty="0" smtClean="0">
                <a:latin typeface="Times New Roman" panose="02020603050405020304" pitchFamily="18" charset="0"/>
                <a:cs typeface="Times New Roman" panose="02020603050405020304" pitchFamily="18" charset="0"/>
              </a:rPr>
              <a:t>Младший возраст. </a:t>
            </a:r>
            <a:r>
              <a:rPr lang="ru-RU" sz="2000" dirty="0">
                <a:latin typeface="Times New Roman" panose="02020603050405020304" pitchFamily="18" charset="0"/>
                <a:cs typeface="Times New Roman" panose="02020603050405020304" pitchFamily="18" charset="0"/>
              </a:rPr>
              <a:t>Дошкольники знают всех членов семьи, помогают старшим по дому. Знают, в каком городе живут, где находится их дом. Ребята знакомы с объектами культурного назначения. Дети осознают, что они россияне, что их страна самая большая и могучая.</a:t>
            </a:r>
            <a:br>
              <a:rPr lang="ru-RU" sz="2000" dirty="0">
                <a:latin typeface="Times New Roman" panose="02020603050405020304" pitchFamily="18" charset="0"/>
                <a:cs typeface="Times New Roman" panose="02020603050405020304" pitchFamily="18" charset="0"/>
              </a:rPr>
            </a:br>
            <a:r>
              <a:rPr lang="ru-RU" sz="2000" i="1" dirty="0" smtClean="0">
                <a:latin typeface="Times New Roman" panose="02020603050405020304" pitchFamily="18" charset="0"/>
                <a:cs typeface="Times New Roman" panose="02020603050405020304" pitchFamily="18" charset="0"/>
              </a:rPr>
              <a:t>Старший возраст</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Ребята могут самостоятельно убирать свои игрушки. Знают, где работают родители, что они делают на производстве. Знакомы с профессиями в детском саду. Умеют бережно относиться к природным ресурсам. Ориентируются в своем </a:t>
            </a:r>
            <a:r>
              <a:rPr lang="ru-RU" sz="2000" dirty="0" smtClean="0">
                <a:latin typeface="Times New Roman" panose="02020603050405020304" pitchFamily="18" charset="0"/>
                <a:cs typeface="Times New Roman" panose="02020603050405020304" pitchFamily="18" charset="0"/>
              </a:rPr>
              <a:t>городе (селе), </a:t>
            </a:r>
            <a:r>
              <a:rPr lang="ru-RU" sz="2000" dirty="0">
                <a:latin typeface="Times New Roman" panose="02020603050405020304" pitchFamily="18" charset="0"/>
                <a:cs typeface="Times New Roman" panose="02020603050405020304" pitchFamily="18" charset="0"/>
              </a:rPr>
              <a:t>могут рассказать о местонахождении тех или иных объектов </a:t>
            </a:r>
            <a:r>
              <a:rPr lang="ru-RU" sz="2000" dirty="0" smtClean="0">
                <a:latin typeface="Times New Roman" panose="02020603050405020304" pitchFamily="18" charset="0"/>
                <a:cs typeface="Times New Roman" panose="02020603050405020304" pitchFamily="18" charset="0"/>
              </a:rPr>
              <a:t>соцкультбыта. Знают, символику своей республики, государства.</a:t>
            </a:r>
            <a:endParaRPr lang="ru-RU" sz="2000" dirty="0">
              <a:latin typeface="Times New Roman" panose="02020603050405020304" pitchFamily="18" charset="0"/>
              <a:cs typeface="Times New Roman" panose="02020603050405020304" pitchFamily="18" charset="0"/>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132856"/>
            <a:ext cx="969348"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415882"/>
      </p:ext>
    </p:extLst>
  </p:cSld>
  <p:clrMapOvr>
    <a:masterClrMapping/>
  </p:clrMapOvr>
  <p:transition spd="slow">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332656"/>
            <a:ext cx="6635750" cy="2650306"/>
          </a:xfrm>
        </p:spPr>
        <p:txBody>
          <a:bodyPr/>
          <a:lstStyle/>
          <a:p>
            <a:pPr algn="r">
              <a:spcBef>
                <a:spcPts val="100"/>
              </a:spcBef>
              <a:spcAft>
                <a:spcPts val="100"/>
              </a:spcAft>
            </a:pPr>
            <a:r>
              <a:rPr lang="ru-RU" sz="1600" b="1" dirty="0">
                <a:latin typeface="Times New Roman" panose="02020603050405020304" pitchFamily="18" charset="0"/>
                <a:cs typeface="Times New Roman" panose="02020603050405020304" pitchFamily="18" charset="0"/>
              </a:rPr>
              <a:t>Я узнал, что у </a:t>
            </a:r>
            <a:r>
              <a:rPr lang="ru-RU" sz="1600" b="1" dirty="0" smtClean="0">
                <a:latin typeface="Times New Roman" panose="02020603050405020304" pitchFamily="18" charset="0"/>
                <a:cs typeface="Times New Roman" panose="02020603050405020304" pitchFamily="18" charset="0"/>
              </a:rPr>
              <a:t>меня</a:t>
            </a:r>
            <a:r>
              <a:rPr lang="ru-RU" sz="1600" b="1" dirty="0">
                <a:latin typeface="Times New Roman" panose="02020603050405020304" pitchFamily="18" charset="0"/>
                <a:cs typeface="Times New Roman" panose="02020603050405020304" pitchFamily="18" charset="0"/>
              </a:rPr>
              <a:t/>
            </a:r>
            <a:br>
              <a:rPr lang="ru-RU" sz="1600" b="1"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Есть огромная семья</a:t>
            </a:r>
            <a:r>
              <a:rPr lang="ru-RU" sz="1600" b="1" dirty="0" smtClean="0">
                <a:latin typeface="Times New Roman" panose="02020603050405020304" pitchFamily="18" charset="0"/>
                <a:cs typeface="Times New Roman" panose="02020603050405020304" pitchFamily="18" charset="0"/>
              </a:rPr>
              <a:t>:</a:t>
            </a:r>
            <a:r>
              <a:rPr lang="ru-RU" sz="1600" b="1" dirty="0">
                <a:latin typeface="Times New Roman" panose="02020603050405020304" pitchFamily="18" charset="0"/>
                <a:cs typeface="Times New Roman" panose="02020603050405020304" pitchFamily="18" charset="0"/>
              </a:rPr>
              <a:t/>
            </a:r>
            <a:br>
              <a:rPr lang="ru-RU" sz="1600" b="1"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И тропинка, и лесок</a:t>
            </a:r>
            <a:r>
              <a:rPr lang="ru-RU" sz="1600" b="1" dirty="0" smtClean="0">
                <a:latin typeface="Times New Roman" panose="02020603050405020304" pitchFamily="18" charset="0"/>
                <a:cs typeface="Times New Roman" panose="02020603050405020304" pitchFamily="18" charset="0"/>
              </a:rPr>
              <a:t>,</a:t>
            </a:r>
            <a:r>
              <a:rPr lang="ru-RU" sz="1600" b="1" dirty="0">
                <a:latin typeface="Times New Roman" panose="02020603050405020304" pitchFamily="18" charset="0"/>
                <a:cs typeface="Times New Roman" panose="02020603050405020304" pitchFamily="18" charset="0"/>
              </a:rPr>
              <a:t/>
            </a:r>
            <a:br>
              <a:rPr lang="ru-RU" sz="1600" b="1"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В поле — каждый колосок</a:t>
            </a:r>
            <a:r>
              <a:rPr lang="ru-RU" sz="1600" b="1" dirty="0" smtClean="0">
                <a:latin typeface="Times New Roman" panose="02020603050405020304" pitchFamily="18" charset="0"/>
                <a:cs typeface="Times New Roman" panose="02020603050405020304" pitchFamily="18" charset="0"/>
              </a:rPr>
              <a:t>,</a:t>
            </a:r>
            <a:r>
              <a:rPr lang="ru-RU" sz="1600" b="1" dirty="0">
                <a:latin typeface="Times New Roman" panose="02020603050405020304" pitchFamily="18" charset="0"/>
                <a:cs typeface="Times New Roman" panose="02020603050405020304" pitchFamily="18" charset="0"/>
              </a:rPr>
              <a:t/>
            </a:r>
            <a:br>
              <a:rPr lang="ru-RU" sz="1600" b="1"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Речка, небо </a:t>
            </a:r>
            <a:r>
              <a:rPr lang="ru-RU" sz="1600" b="1" dirty="0" smtClean="0">
                <a:latin typeface="Times New Roman" panose="02020603050405020304" pitchFamily="18" charset="0"/>
                <a:cs typeface="Times New Roman" panose="02020603050405020304" pitchFamily="18" charset="0"/>
              </a:rPr>
              <a:t>голубое-</a:t>
            </a:r>
            <a:r>
              <a:rPr lang="ru-RU" sz="1600" b="1" dirty="0">
                <a:latin typeface="Times New Roman" panose="02020603050405020304" pitchFamily="18" charset="0"/>
                <a:cs typeface="Times New Roman" panose="02020603050405020304" pitchFamily="18" charset="0"/>
              </a:rPr>
              <a:t/>
            </a:r>
            <a:br>
              <a:rPr lang="ru-RU" sz="1600" b="1"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Это все мое, родное</a:t>
            </a:r>
            <a:r>
              <a:rPr lang="ru-RU" sz="1600" b="1" dirty="0" smtClean="0">
                <a:latin typeface="Times New Roman" panose="02020603050405020304" pitchFamily="18" charset="0"/>
                <a:cs typeface="Times New Roman" panose="02020603050405020304" pitchFamily="18" charset="0"/>
              </a:rPr>
              <a:t>!</a:t>
            </a:r>
            <a:r>
              <a:rPr lang="ru-RU" sz="1600" b="1" dirty="0">
                <a:latin typeface="Times New Roman" panose="02020603050405020304" pitchFamily="18" charset="0"/>
                <a:cs typeface="Times New Roman" panose="02020603050405020304" pitchFamily="18" charset="0"/>
              </a:rPr>
              <a:t/>
            </a:r>
            <a:br>
              <a:rPr lang="ru-RU" sz="1600" b="1"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Это Родина моя</a:t>
            </a:r>
            <a:r>
              <a:rPr lang="ru-RU" sz="1600" b="1" dirty="0" smtClean="0">
                <a:latin typeface="Times New Roman" panose="02020603050405020304" pitchFamily="18" charset="0"/>
                <a:cs typeface="Times New Roman" panose="02020603050405020304" pitchFamily="18" charset="0"/>
              </a:rPr>
              <a:t>!</a:t>
            </a:r>
            <a:r>
              <a:rPr lang="ru-RU" sz="1600" b="1" dirty="0">
                <a:latin typeface="Times New Roman" panose="02020603050405020304" pitchFamily="18" charset="0"/>
                <a:cs typeface="Times New Roman" panose="02020603050405020304" pitchFamily="18" charset="0"/>
              </a:rPr>
              <a:t/>
            </a:r>
            <a:br>
              <a:rPr lang="ru-RU" sz="1600" b="1"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Всех люблю на свете я</a:t>
            </a:r>
            <a:r>
              <a:rPr lang="ru-RU" sz="1600" b="1" dirty="0" smtClean="0">
                <a:latin typeface="Times New Roman" panose="02020603050405020304" pitchFamily="18" charset="0"/>
                <a:cs typeface="Times New Roman" panose="02020603050405020304" pitchFamily="18" charset="0"/>
              </a:rPr>
              <a:t>!</a:t>
            </a:r>
            <a:r>
              <a:rPr lang="ru-RU" sz="1600" b="1" dirty="0">
                <a:latin typeface="Times New Roman" panose="02020603050405020304" pitchFamily="18" charset="0"/>
                <a:cs typeface="Times New Roman" panose="02020603050405020304" pitchFamily="18" charset="0"/>
              </a:rPr>
              <a:t/>
            </a:r>
            <a:br>
              <a:rPr lang="ru-RU" sz="1600" b="1"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В. Орлов</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473" r="-1215"/>
          <a:stretch/>
        </p:blipFill>
        <p:spPr bwMode="auto">
          <a:xfrm>
            <a:off x="0" y="320258"/>
            <a:ext cx="1358439"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60032" y="3787913"/>
            <a:ext cx="4176464" cy="289604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2330878"/>
            <a:ext cx="3960440" cy="29703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06180586"/>
      </p:ext>
    </p:extLst>
  </p:cSld>
  <p:clrMapOvr>
    <a:masterClrMapping/>
  </p:clrMapOvr>
  <p:transition spd="slow">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12776"/>
            <a:ext cx="96704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403648" y="1556792"/>
            <a:ext cx="7200800" cy="4031873"/>
          </a:xfrm>
          <a:prstGeom prst="rect">
            <a:avLst/>
          </a:prstGeom>
        </p:spPr>
        <p:txBody>
          <a:bodyPr wrap="square">
            <a:spAutoFit/>
          </a:bodyPr>
          <a:lstStyle/>
          <a:p>
            <a:r>
              <a:rPr lang="ru-RU" sz="1600" dirty="0" smtClean="0">
                <a:latin typeface="Times New Roman" panose="02020603050405020304" pitchFamily="18" charset="0"/>
                <a:cs typeface="Times New Roman" panose="02020603050405020304" pitchFamily="18" charset="0"/>
              </a:rPr>
              <a:t>Актуальность темы: </a:t>
            </a:r>
          </a:p>
          <a:p>
            <a:r>
              <a:rPr lang="ru-RU" sz="1600" dirty="0" smtClean="0">
                <a:latin typeface="Times New Roman" panose="02020603050405020304" pitchFamily="18" charset="0"/>
                <a:cs typeface="Times New Roman" panose="02020603050405020304" pitchFamily="18" charset="0"/>
              </a:rPr>
              <a:t>Мы горим желанием воспитать любовь к Родине, а</a:t>
            </a:r>
          </a:p>
          <a:p>
            <a:r>
              <a:rPr lang="ru-RU" sz="1600" dirty="0" smtClean="0">
                <a:latin typeface="Times New Roman" panose="02020603050405020304" pitchFamily="18" charset="0"/>
                <a:cs typeface="Times New Roman" panose="02020603050405020304" pitchFamily="18" charset="0"/>
              </a:rPr>
              <a:t>оказывается не в состоянии воспитать у ребенка любовь к самому близкому – к</a:t>
            </a:r>
          </a:p>
          <a:p>
            <a:r>
              <a:rPr lang="ru-RU" sz="1600" dirty="0" smtClean="0">
                <a:latin typeface="Times New Roman" panose="02020603050405020304" pitchFamily="18" charset="0"/>
                <a:cs typeface="Times New Roman" panose="02020603050405020304" pitchFamily="18" charset="0"/>
              </a:rPr>
              <a:t>родному дому и детскому саду, а ведь это основа из основ нравственно-</a:t>
            </a:r>
          </a:p>
          <a:p>
            <a:r>
              <a:rPr lang="ru-RU" sz="1600" dirty="0" smtClean="0">
                <a:latin typeface="Times New Roman" panose="02020603050405020304" pitchFamily="18" charset="0"/>
                <a:cs typeface="Times New Roman" panose="02020603050405020304" pitchFamily="18" charset="0"/>
              </a:rPr>
              <a:t>патриотического воспитания, его первая и самая важная ступень. Дошкольник</a:t>
            </a:r>
          </a:p>
          <a:p>
            <a:r>
              <a:rPr lang="ru-RU" sz="1600" dirty="0" smtClean="0">
                <a:latin typeface="Times New Roman" panose="02020603050405020304" pitchFamily="18" charset="0"/>
                <a:cs typeface="Times New Roman" panose="02020603050405020304" pitchFamily="18" charset="0"/>
              </a:rPr>
              <a:t>прежде должен осознать себя членом семьи, неотъемлемой частью своей малой</a:t>
            </a:r>
          </a:p>
          <a:p>
            <a:r>
              <a:rPr lang="ru-RU" sz="1600" dirty="0" smtClean="0">
                <a:latin typeface="Times New Roman" panose="02020603050405020304" pitchFamily="18" charset="0"/>
                <a:cs typeface="Times New Roman" panose="02020603050405020304" pitchFamily="18" charset="0"/>
              </a:rPr>
              <a:t>родины, потом – гражданином России, и только потом – жителем планеты</a:t>
            </a:r>
          </a:p>
          <a:p>
            <a:r>
              <a:rPr lang="ru-RU" sz="1600" dirty="0" smtClean="0">
                <a:latin typeface="Times New Roman" panose="02020603050405020304" pitchFamily="18" charset="0"/>
                <a:cs typeface="Times New Roman" panose="02020603050405020304" pitchFamily="18" charset="0"/>
              </a:rPr>
              <a:t>Земля. Идти надо от близкого к далекому.</a:t>
            </a:r>
          </a:p>
          <a:p>
            <a:r>
              <a:rPr lang="ru-RU" sz="1600" dirty="0" smtClean="0">
                <a:latin typeface="Times New Roman" panose="02020603050405020304" pitchFamily="18" charset="0"/>
                <a:cs typeface="Times New Roman" panose="02020603050405020304" pitchFamily="18" charset="0"/>
              </a:rPr>
              <a:t>В настоящее время семья переживает не лучшие времена. Стремясь заработать</a:t>
            </a:r>
          </a:p>
          <a:p>
            <a:r>
              <a:rPr lang="ru-RU" sz="1600" dirty="0" smtClean="0">
                <a:latin typeface="Times New Roman" panose="02020603050405020304" pitchFamily="18" charset="0"/>
                <a:cs typeface="Times New Roman" panose="02020603050405020304" pitchFamily="18" charset="0"/>
              </a:rPr>
              <a:t>на хлеб насущный, родители все меньше внимания уделяют детям и их</a:t>
            </a:r>
          </a:p>
          <a:p>
            <a:r>
              <a:rPr lang="ru-RU" sz="1600" dirty="0" smtClean="0">
                <a:latin typeface="Times New Roman" panose="02020603050405020304" pitchFamily="18" charset="0"/>
                <a:cs typeface="Times New Roman" panose="02020603050405020304" pitchFamily="18" charset="0"/>
              </a:rPr>
              <a:t>воспитанию, растет число неполных, неблагоприятных семей. Ребенку все</a:t>
            </a:r>
          </a:p>
          <a:p>
            <a:r>
              <a:rPr lang="ru-RU" sz="1600" dirty="0" smtClean="0">
                <a:latin typeface="Times New Roman" panose="02020603050405020304" pitchFamily="18" charset="0"/>
                <a:cs typeface="Times New Roman" panose="02020603050405020304" pitchFamily="18" charset="0"/>
              </a:rPr>
              <a:t>сложнее полюбить свой дом, семью, да и детский сад тоже.</a:t>
            </a:r>
          </a:p>
          <a:p>
            <a:r>
              <a:rPr lang="ru-RU" sz="1600" dirty="0" smtClean="0">
                <a:latin typeface="Times New Roman" panose="02020603050405020304" pitchFamily="18" charset="0"/>
                <a:cs typeface="Times New Roman" panose="02020603050405020304" pitchFamily="18" charset="0"/>
              </a:rPr>
              <a:t>Поэтому необходимо создать условия для формирования у детей эмоционально</a:t>
            </a:r>
          </a:p>
          <a:p>
            <a:r>
              <a:rPr lang="ru-RU" sz="1600" dirty="0" smtClean="0">
                <a:latin typeface="Times New Roman" panose="02020603050405020304" pitchFamily="18" charset="0"/>
                <a:cs typeface="Times New Roman" panose="02020603050405020304" pitchFamily="18" charset="0"/>
              </a:rPr>
              <a:t>насыщенного образа родного дома, детского сада. Дети должны научиться не</a:t>
            </a:r>
          </a:p>
          <a:p>
            <a:r>
              <a:rPr lang="ru-RU" sz="1600" dirty="0" smtClean="0">
                <a:latin typeface="Times New Roman" panose="02020603050405020304" pitchFamily="18" charset="0"/>
                <a:cs typeface="Times New Roman" panose="02020603050405020304" pitchFamily="18" charset="0"/>
              </a:rPr>
              <a:t>только брать, но и отдавать: заботиться о близких с детства, быть</a:t>
            </a:r>
          </a:p>
          <a:p>
            <a:r>
              <a:rPr lang="ru-RU" sz="1600" dirty="0" smtClean="0">
                <a:latin typeface="Times New Roman" panose="02020603050405020304" pitchFamily="18" charset="0"/>
                <a:cs typeface="Times New Roman" panose="02020603050405020304" pitchFamily="18" charset="0"/>
              </a:rPr>
              <a:t>внимательными друг к другу.</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747921"/>
      </p:ext>
    </p:extLst>
  </p:cSld>
  <p:clrMapOvr>
    <a:masterClrMapping/>
  </p:clrMapOvr>
  <p:transition spd="slow">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74638"/>
            <a:ext cx="7488832" cy="6034682"/>
          </a:xfrm>
        </p:spPr>
        <p:txBody>
          <a:bodyPr>
            <a:normAutofit/>
          </a:bodyPr>
          <a:lstStyle/>
          <a:p>
            <a:pPr algn="l"/>
            <a:r>
              <a:rPr lang="ru-RU" sz="1400" dirty="0">
                <a:latin typeface="Times New Roman" panose="02020603050405020304" pitchFamily="18" charset="0"/>
                <a:cs typeface="Times New Roman" panose="02020603050405020304" pitchFamily="18" charset="0"/>
              </a:rPr>
              <a:t>Проблема патриотического воспитания подрастающего поколения сегодня одна из наиболее актуальных. Принята государственная программа «Патриотическое воспитание граждан Российской Федерации», ориентированная на все социальные слои и возрастные группы граждан России. В связи с этим заметно активизировалась работа исследователей и дошкольных образовательных учреждений, одна за другой стали проводиться научно-практические конференции по вопросам патриотического воспитания детей. В рамках ФГОС ДО у детей старшего дошкольного возраста направление гражданско-патриотическое воспитание входит в образовательную область «Познавательное развитие». </a:t>
            </a:r>
            <a:r>
              <a:rPr lang="ru-RU" sz="1400" dirty="0" smtClean="0">
                <a:latin typeface="Times New Roman" panose="02020603050405020304" pitchFamily="18" charset="0"/>
                <a:cs typeface="Times New Roman" panose="02020603050405020304" pitchFamily="18" charset="0"/>
              </a:rPr>
              <a:t/>
            </a:r>
            <a:br>
              <a:rPr lang="ru-RU" sz="1400" dirty="0" smtClean="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Старший </a:t>
            </a:r>
            <a:r>
              <a:rPr lang="ru-RU" sz="1400" dirty="0">
                <a:latin typeface="Times New Roman" panose="02020603050405020304" pitchFamily="18" charset="0"/>
                <a:cs typeface="Times New Roman" panose="02020603050405020304" pitchFamily="18" charset="0"/>
              </a:rPr>
              <a:t>дошкольник должен быть сориентирован</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на:</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1. Патриотизм - любовь к своему народу, к своей малой родине, служение</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Отечеству;</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2. Социальную солидарность – свобода личная и национальная, доверие к</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людям, институтам государства и гражданского общества, справедливость,</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милосердие, честь, достоинство;</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3. Гражданственность – служение Отечеству, правовое государство,</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гражданское общество, закон и правопорядок, поликультурный мир, свобода</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совести и вероисповедания.</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Таким образом, применительно к ребенку 6-7 лет, определяется, как</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потребность, участвовать во всех делах на благо семьи, детского сада, родного</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села, Родины, чувствовать себя одним из представителей живой природы,</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иметь таких качества, как сострадание, сочувствие, чувство собственного</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достоинства и осознавать себя частью окружающего мира.</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19" y="1628800"/>
            <a:ext cx="969348"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865743"/>
      </p:ext>
    </p:extLst>
  </p:cSld>
  <p:clrMapOvr>
    <a:masterClrMapping/>
  </p:clrMapOvr>
  <p:transition spd="slow">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74638"/>
            <a:ext cx="7211144" cy="3586410"/>
          </a:xfrm>
        </p:spPr>
        <p:txBody>
          <a:bodyPr>
            <a:normAutofit/>
          </a:bodyPr>
          <a:lstStyle/>
          <a:p>
            <a:r>
              <a:rPr lang="ru-RU" sz="1800" dirty="0">
                <a:latin typeface="Times New Roman" panose="02020603050405020304" pitchFamily="18" charset="0"/>
                <a:cs typeface="Times New Roman" panose="02020603050405020304" pitchFamily="18" charset="0"/>
              </a:rPr>
              <a:t>В дошкольном учреждении работа с детьми по формированию основ патриотизма, уважения к Родине, ее ценностям начинается с раннего возраста и представляет собой целенаправленную систематическую деятельность по созданию духовно-нравственного начала, патриотического сознания, чувства любви к Отечеству, уважения к его символике.</a:t>
            </a:r>
            <a:r>
              <a:rPr lang="ru-RU" dirty="0"/>
              <a:t/>
            </a:r>
            <a:br>
              <a:rPr lang="ru-RU" dirty="0"/>
            </a:br>
            <a:endParaRPr lang="ru-RU"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90" y="1700808"/>
            <a:ext cx="969348"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629450"/>
            <a:ext cx="5916149" cy="410445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8353693"/>
      </p:ext>
    </p:extLst>
  </p:cSld>
  <p:clrMapOvr>
    <a:masterClrMapping/>
  </p:clrMapOvr>
  <p:transition spd="slow">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74638"/>
            <a:ext cx="7571184" cy="2362274"/>
          </a:xfrm>
        </p:spPr>
        <p:txBody>
          <a:bodyPr>
            <a:noAutofit/>
          </a:bodyPr>
          <a:lstStyle/>
          <a:p>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Многие </a:t>
            </a:r>
            <a:r>
              <a:rPr lang="ru-RU" sz="2000" dirty="0">
                <a:latin typeface="Times New Roman" panose="02020603050405020304" pitchFamily="18" charset="0"/>
                <a:cs typeface="Times New Roman" panose="02020603050405020304" pitchFamily="18" charset="0"/>
              </a:rPr>
              <a:t>события, факты не осознаются детьми в полной мере с глубоким пониманием проблемы. Но, пропуская их через свое детское мышление, восприятие, дошкольники получают ценные ориентиры на гражданственность, патриотизм, трудолюбие, здоровый ритм жизни.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Малыши усваивают, что Родина только тогда станет краше, богаче, сильной и независимой, когда все, в том числе и они, приложат усилия к становлению ее могущества и непоколебимости. Ребята понимают, что им необходимо многому учиться, чтобы внести свой вклад в развитие города, в котором они живут, будут учиться и работать. Начиная знакомство с малой Родины, дошкольники постепенно усваивают свою принадлежность к большой Родине – России.</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916832"/>
            <a:ext cx="969348"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955231"/>
      </p:ext>
    </p:extLst>
  </p:cSld>
  <p:clrMapOvr>
    <a:masterClrMapping/>
  </p:clrMapOvr>
  <p:transition spd="slow">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60648"/>
            <a:ext cx="7571184" cy="5184576"/>
          </a:xfrm>
        </p:spPr>
        <p:txBody>
          <a:bodyPr>
            <a:normAutofit fontScale="90000"/>
          </a:bodyPr>
          <a:lstStyle/>
          <a:p>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Задачи</a:t>
            </a:r>
            <a:r>
              <a:rPr lang="ru-RU" sz="2000" b="1"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Воспитывать любовь и трепетное отношение к ценностям семьи, детского сада, родного города.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Способствовать формированию желания участвовать в общественных мероприятиях, направленных на благоустройство своего двора, территории группы, улиц родного города.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Учить заботливому отношению к родным и близким людям, младшим сверстникам и старшему поколению.</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Воспитывать уважение к труду разных профессий.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Развивать интерес к традициям родного края, соблюдать их и сохранять. Формировать трепетное отношение к природе, ее ресурсам, экономно их расходовать.</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Знакомить с символикой российского государства, ее значением для народа и страны в целом.</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Дать представления о правах ребенка, направленных на защиту интересов каждого дошкольника.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Расширить представления детей о регионах страны, ее больших городах.</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Воспитывать гордость за россиян, достигших успехов в разных областях деятельности: сельском хозяйстве, науке, спорте, культуре, образовании.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Способствовать развитию интернациональных чувств по отношению к другим народам, их культуре, традициям.</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60" y="1628800"/>
            <a:ext cx="96854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578557"/>
      </p:ext>
    </p:extLst>
  </p:cSld>
  <p:clrMapOvr>
    <a:masterClrMapping/>
  </p:clrMapOvr>
  <p:transition spd="slow">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74638"/>
            <a:ext cx="7787208" cy="5674642"/>
          </a:xfrm>
        </p:spPr>
        <p:txBody>
          <a:bodyPr>
            <a:normAutofit/>
          </a:bodyPr>
          <a:lstStyle/>
          <a:p>
            <a:r>
              <a:rPr lang="ru-RU" sz="2400" b="1" dirty="0">
                <a:latin typeface="Times New Roman" panose="02020603050405020304" pitchFamily="18" charset="0"/>
                <a:cs typeface="Times New Roman" panose="02020603050405020304" pitchFamily="18" charset="0"/>
              </a:rPr>
              <a:t>Планируя занятия в детском саду, воспитатель учитывает основные принципы работы с детьми:</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
            </a:r>
            <a:br>
              <a:rPr lang="ru-RU" sz="2400" b="1"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регионализации;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непрерывности;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доступности;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научности;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целостности;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системности;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преемственности;</a:t>
            </a:r>
            <a:br>
              <a:rPr lang="ru-RU" sz="2400" dirty="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культурообразности</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стимулирования детской деятельности.</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44824"/>
            <a:ext cx="96854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872971"/>
      </p:ext>
    </p:extLst>
  </p:cSld>
  <p:clrMapOvr>
    <a:masterClrMapping/>
  </p:clrMapOvr>
  <p:transition spd="slow">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274638"/>
            <a:ext cx="6923112" cy="5458618"/>
          </a:xfrm>
        </p:spPr>
        <p:txBody>
          <a:bodyPr>
            <a:normAutofit fontScale="90000"/>
          </a:bodyPr>
          <a:lstStyle/>
          <a:p>
            <a:r>
              <a:rPr lang="ru-RU" sz="2000" dirty="0">
                <a:latin typeface="Times New Roman" panose="02020603050405020304" pitchFamily="18" charset="0"/>
                <a:cs typeface="Times New Roman" panose="02020603050405020304" pitchFamily="18" charset="0"/>
              </a:rPr>
              <a:t>Работа по воспитанию патриотических чувств у дошкольников может быть разбита на тематические блоки для удобства детского восприятия.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Вот эта улица, вот этот дом</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Цель: Закрепить и расширить знания дошкольников об улицах города, на которых они живут.</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Задачи: Познакомить ребят с историей возникновения названий улиц, предприятий, объектов социального назначения, расположенных на них. Воспитатель раскрывает детям неизведанное на улице, где они проживают, учит замечать, как строится город, кто его строит, и как от этого улица становится еще краше. Обращается внимание малышей на чистоту и порядок вокруг домов. Дети приобщаются к благоустройству и озеленению территории детского сада и своих домов.</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700808"/>
            <a:ext cx="969348"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976667"/>
      </p:ext>
    </p:extLst>
  </p:cSld>
  <p:clrMapOvr>
    <a:masterClrMapping/>
  </p:clrMapOvr>
  <p:transition spd="slow">
    <p:randomBar/>
  </p:transition>
</p:sld>
</file>

<file path=ppt/theme/theme1.xml><?xml version="1.0" encoding="utf-8"?>
<a:theme xmlns:a="http://schemas.openxmlformats.org/drawingml/2006/main" name="KraskiPrirody">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aduga">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KraskiPrirody</Template>
  <TotalTime>42</TotalTime>
  <Words>356</Words>
  <Application>Microsoft Office PowerPoint</Application>
  <PresentationFormat>Экран (4:3)</PresentationFormat>
  <Paragraphs>29</Paragraphs>
  <Slides>11</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11</vt:i4>
      </vt:variant>
    </vt:vector>
  </HeadingPairs>
  <TitlesOfParts>
    <vt:vector size="14" baseType="lpstr">
      <vt:lpstr>KraskiPrirody</vt:lpstr>
      <vt:lpstr>Raduga</vt:lpstr>
      <vt:lpstr>Тема1</vt:lpstr>
      <vt:lpstr>Нравственно-патриотическое воспитание в ДОУ</vt:lpstr>
      <vt:lpstr>Я узнал, что у меня Есть огромная семья: И тропинка, и лесок, В поле — каждый колосок, Речка, небо голубое- Это все мое, родное! Это Родина моя! Всех люблю на свете я! В. Орлов</vt:lpstr>
      <vt:lpstr>Презентация PowerPoint</vt:lpstr>
      <vt:lpstr>Проблема патриотического воспитания подрастающего поколения сегодня одна из наиболее актуальных. Принята государственная программа «Патриотическое воспитание граждан Российской Федерации», ориентированная на все социальные слои и возрастные группы граждан России. В связи с этим заметно активизировалась работа исследователей и дошкольных образовательных учреждений, одна за другой стали проводиться научно-практические конференции по вопросам патриотического воспитания детей. В рамках ФГОС ДО у детей старшего дошкольного возраста направление гражданско-патриотическое воспитание входит в образовательную область «Познавательное развитие».  Старший дошкольник должен быть сориентирован на: 1. Патриотизм - любовь к своему народу, к своей малой родине, служение Отечеству; 2. Социальную солидарность – свобода личная и национальная, доверие к людям, институтам государства и гражданского общества, справедливость, милосердие, честь, достоинство; 3. Гражданственность – служение Отечеству, правовое государство, гражданское общество, закон и правопорядок, поликультурный мир, свобода совести и вероисповедания. Таким образом, применительно к ребенку 6-7 лет, определяется, как потребность, участвовать во всех делах на благо семьи, детского сада, родного села, Родины, чувствовать себя одним из представителей живой природы, иметь таких качества, как сострадание, сочувствие, чувство собственного достоинства и осознавать себя частью окружающего мира.</vt:lpstr>
      <vt:lpstr>В дошкольном учреждении работа с детьми по формированию основ патриотизма, уважения к Родине, ее ценностям начинается с раннего возраста и представляет собой целенаправленную систематическую деятельность по созданию духовно-нравственного начала, патриотического сознания, чувства любви к Отечеству, уважения к его символике. </vt:lpstr>
      <vt:lpstr>          Многие события, факты не осознаются детьми в полной мере с глубоким пониманием проблемы. Но, пропуская их через свое детское мышление, восприятие, дошкольники получают ценные ориентиры на гражданственность, патриотизм, трудолюбие, здоровый ритм жизни.  Малыши усваивают, что Родина только тогда станет краше, богаче, сильной и независимой, когда все, в том числе и они, приложат усилия к становлению ее могущества и непоколебимости. Ребята понимают, что им необходимо многому учиться, чтобы внести свой вклад в развитие города, в котором они живут, будут учиться и работать. Начиная знакомство с малой Родины, дошкольники постепенно усваивают свою принадлежность к большой Родине – России.</vt:lpstr>
      <vt:lpstr>  Задачи:  Воспитывать любовь и трепетное отношение к ценностям семьи, детского сада, родного города. Способствовать формированию желания участвовать в общественных мероприятиях, направленных на благоустройство своего двора, территории группы, улиц родного города. Учить заботливому отношению к родным и близким людям, младшим сверстникам и старшему поколению. Воспитывать уважение к труду разных профессий. Развивать интерес к традициям родного края, соблюдать их и сохранять. Формировать трепетное отношение к природе, ее ресурсам, экономно их расходовать. Знакомить с символикой российского государства, ее значением для народа и страны в целом. Дать представления о правах ребенка, направленных на защиту интересов каждого дошкольника. Расширить представления детей о регионах страны, ее больших городах. Воспитывать гордость за россиян, достигших успехов в разных областях деятельности: сельском хозяйстве, науке, спорте, культуре, образовании. Способствовать развитию интернациональных чувств по отношению к другим народам, их культуре, традициям.</vt:lpstr>
      <vt:lpstr>Планируя занятия в детском саду, воспитатель учитывает основные принципы работы с детьми:  регионализации; непрерывности; доступности; научности; целостности; системности; преемственности; культурообразности; стимулирования детской деятельности.</vt:lpstr>
      <vt:lpstr>Работа по воспитанию патриотических чувств у дошкольников может быть разбита на тематические блоки для удобства детского восприятия.  Вот эта улица, вот этот дом  Цель: Закрепить и расширить знания дошкольников об улицах города, на которых они живут.  Задачи: Познакомить ребят с историей возникновения названий улиц, предприятий, объектов социального назначения, расположенных на них. Воспитатель раскрывает детям неизведанное на улице, где они проживают, учит замечать, как строится город, кто его строит, и как от этого улица становится еще краше. Обращается внимание малышей на чистоту и порядок вокруг домов. Дети приобщаются к благоустройству и озеленению территории детского сада и своих домов.</vt:lpstr>
      <vt:lpstr>Мы - семья  Цель: Расширение знаний дошкольников о структуре семьи, необходимости укрепления семейных связей. Задачи: Развивать интерес к представителям старших поколений, их роли в семейных отношениях. Воспитывать уважение к самым старшим родственникам, желание заботиться о них. В ходе работы с детьми воспитатель формирует представление о семейных корнях: родители, дедушка с бабушкой, прадеды. Изучение биографии своей семьи может превратиться в увлекательное занятие – оформление родословного дерева, где будет фотография и малыша. Педагог может оформить уголок «Делай, как мы», где найдется место фотографиям малышей с родителями в походе, в цирке, в лесу, по дороге в детский сад. Красочно оформленный стенд будет способствовать трансляции позитивного родительства, профилактике раннего неблагополучия. </vt:lpstr>
      <vt:lpstr>Результат: Младший возраст. Дошкольники знают всех членов семьи, помогают старшим по дому. Знают, в каком городе живут, где находится их дом. Ребята знакомы с объектами культурного назначения. Дети осознают, что они россияне, что их страна самая большая и могучая. Старший возраст. Ребята могут самостоятельно убирать свои игрушки. Знают, где работают родители, что они делают на производстве. Знакомы с профессиями в детском саду. Умеют бережно относиться к природным ресурсам. Ориентируются в своем городе (селе), могут рассказать о местонахождении тех или иных объектов соцкультбыта. Знают, символику своей республики, государства.</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Нравственно-патриотическое воспитание в ДОУ</dc:title>
  <dc:creator>Microsoft</dc:creator>
  <cp:lastModifiedBy>Microsoft</cp:lastModifiedBy>
  <cp:revision>6</cp:revision>
  <dcterms:created xsi:type="dcterms:W3CDTF">2018-02-20T09:56:47Z</dcterms:created>
  <dcterms:modified xsi:type="dcterms:W3CDTF">2018-02-28T15:30:56Z</dcterms:modified>
</cp:coreProperties>
</file>